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78"/>
  </p:notesMasterIdLst>
  <p:handoutMasterIdLst>
    <p:handoutMasterId r:id="rId79"/>
  </p:handoutMasterIdLst>
  <p:sldIdLst>
    <p:sldId id="319" r:id="rId2"/>
    <p:sldId id="366" r:id="rId3"/>
    <p:sldId id="257" r:id="rId4"/>
    <p:sldId id="412" r:id="rId5"/>
    <p:sldId id="258" r:id="rId6"/>
    <p:sldId id="376" r:id="rId7"/>
    <p:sldId id="259" r:id="rId8"/>
    <p:sldId id="375" r:id="rId9"/>
    <p:sldId id="325" r:id="rId10"/>
    <p:sldId id="324" r:id="rId11"/>
    <p:sldId id="386" r:id="rId12"/>
    <p:sldId id="373" r:id="rId13"/>
    <p:sldId id="392" r:id="rId14"/>
    <p:sldId id="355" r:id="rId15"/>
    <p:sldId id="356" r:id="rId16"/>
    <p:sldId id="384" r:id="rId17"/>
    <p:sldId id="372" r:id="rId18"/>
    <p:sldId id="321" r:id="rId19"/>
    <p:sldId id="323" r:id="rId20"/>
    <p:sldId id="395" r:id="rId21"/>
    <p:sldId id="378" r:id="rId22"/>
    <p:sldId id="332" r:id="rId23"/>
    <p:sldId id="331" r:id="rId24"/>
    <p:sldId id="338" r:id="rId25"/>
    <p:sldId id="339" r:id="rId26"/>
    <p:sldId id="379" r:id="rId27"/>
    <p:sldId id="348" r:id="rId28"/>
    <p:sldId id="393" r:id="rId29"/>
    <p:sldId id="388" r:id="rId30"/>
    <p:sldId id="374" r:id="rId31"/>
    <p:sldId id="326" r:id="rId32"/>
    <p:sldId id="327" r:id="rId33"/>
    <p:sldId id="394" r:id="rId34"/>
    <p:sldId id="389" r:id="rId35"/>
    <p:sldId id="383" r:id="rId36"/>
    <p:sldId id="397" r:id="rId37"/>
    <p:sldId id="398" r:id="rId38"/>
    <p:sldId id="417" r:id="rId39"/>
    <p:sldId id="340" r:id="rId40"/>
    <p:sldId id="341" r:id="rId41"/>
    <p:sldId id="396" r:id="rId42"/>
    <p:sldId id="381" r:id="rId43"/>
    <p:sldId id="416" r:id="rId44"/>
    <p:sldId id="342" r:id="rId45"/>
    <p:sldId id="343" r:id="rId46"/>
    <p:sldId id="333" r:id="rId47"/>
    <p:sldId id="334" r:id="rId48"/>
    <p:sldId id="329" r:id="rId49"/>
    <p:sldId id="351" r:id="rId50"/>
    <p:sldId id="413" r:id="rId51"/>
    <p:sldId id="414" r:id="rId52"/>
    <p:sldId id="411" r:id="rId53"/>
    <p:sldId id="360" r:id="rId54"/>
    <p:sldId id="361" r:id="rId55"/>
    <p:sldId id="404" r:id="rId56"/>
    <p:sldId id="400" r:id="rId57"/>
    <p:sldId id="401" r:id="rId58"/>
    <p:sldId id="399" r:id="rId59"/>
    <p:sldId id="402" r:id="rId60"/>
    <p:sldId id="403" r:id="rId61"/>
    <p:sldId id="410" r:id="rId62"/>
    <p:sldId id="405" r:id="rId63"/>
    <p:sldId id="406" r:id="rId64"/>
    <p:sldId id="407" r:id="rId65"/>
    <p:sldId id="408" r:id="rId66"/>
    <p:sldId id="364" r:id="rId67"/>
    <p:sldId id="371" r:id="rId68"/>
    <p:sldId id="336" r:id="rId69"/>
    <p:sldId id="390" r:id="rId70"/>
    <p:sldId id="391" r:id="rId71"/>
    <p:sldId id="335" r:id="rId72"/>
    <p:sldId id="370" r:id="rId73"/>
    <p:sldId id="354" r:id="rId74"/>
    <p:sldId id="415" r:id="rId75"/>
    <p:sldId id="362" r:id="rId76"/>
    <p:sldId id="363" r:id="rId77"/>
  </p:sldIdLst>
  <p:sldSz cx="9144000" cy="6858000" type="screen4x3"/>
  <p:notesSz cx="6729413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FF0066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FF0066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FF0066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FF0066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FF0066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umimoji="1" sz="3200" kern="1200">
        <a:solidFill>
          <a:srgbClr val="FF0066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umimoji="1" sz="3200" kern="1200">
        <a:solidFill>
          <a:srgbClr val="FF0066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umimoji="1" sz="3200" kern="1200">
        <a:solidFill>
          <a:srgbClr val="FF0066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umimoji="1" sz="3200" kern="1200">
        <a:solidFill>
          <a:srgbClr val="FF0066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1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66FF"/>
    <a:srgbClr val="1D0C40"/>
    <a:srgbClr val="FF0066"/>
    <a:srgbClr val="FFFF00"/>
    <a:srgbClr val="CC0000"/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5" autoAdjust="0"/>
    <p:restoredTop sz="94660"/>
  </p:normalViewPr>
  <p:slideViewPr>
    <p:cSldViewPr>
      <p:cViewPr varScale="1">
        <p:scale>
          <a:sx n="78" d="100"/>
          <a:sy n="78" d="100"/>
        </p:scale>
        <p:origin x="14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64" y="-58"/>
      </p:cViewPr>
      <p:guideLst>
        <p:guide orient="horz" pos="3125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4.xml"/><Relationship Id="rId13" Type="http://schemas.openxmlformats.org/officeDocument/2006/relationships/slide" Target="slides/slide39.xml"/><Relationship Id="rId18" Type="http://schemas.openxmlformats.org/officeDocument/2006/relationships/slide" Target="slides/slide76.xml"/><Relationship Id="rId3" Type="http://schemas.openxmlformats.org/officeDocument/2006/relationships/slide" Target="slides/slide9.xml"/><Relationship Id="rId7" Type="http://schemas.openxmlformats.org/officeDocument/2006/relationships/slide" Target="slides/slide20.xml"/><Relationship Id="rId12" Type="http://schemas.openxmlformats.org/officeDocument/2006/relationships/slide" Target="slides/slide38.xml"/><Relationship Id="rId17" Type="http://schemas.openxmlformats.org/officeDocument/2006/relationships/slide" Target="slides/slide73.xml"/><Relationship Id="rId2" Type="http://schemas.openxmlformats.org/officeDocument/2006/relationships/slide" Target="slides/slide7.xml"/><Relationship Id="rId16" Type="http://schemas.openxmlformats.org/officeDocument/2006/relationships/slide" Target="slides/slide66.xml"/><Relationship Id="rId1" Type="http://schemas.openxmlformats.org/officeDocument/2006/relationships/slide" Target="slides/slide1.xml"/><Relationship Id="rId6" Type="http://schemas.openxmlformats.org/officeDocument/2006/relationships/slide" Target="slides/slide18.xml"/><Relationship Id="rId11" Type="http://schemas.openxmlformats.org/officeDocument/2006/relationships/slide" Target="slides/slide35.xml"/><Relationship Id="rId5" Type="http://schemas.openxmlformats.org/officeDocument/2006/relationships/slide" Target="slides/slide14.xml"/><Relationship Id="rId15" Type="http://schemas.openxmlformats.org/officeDocument/2006/relationships/slide" Target="slides/slide56.xml"/><Relationship Id="rId10" Type="http://schemas.openxmlformats.org/officeDocument/2006/relationships/slide" Target="slides/slide34.xml"/><Relationship Id="rId4" Type="http://schemas.openxmlformats.org/officeDocument/2006/relationships/slide" Target="slides/slide12.xml"/><Relationship Id="rId9" Type="http://schemas.openxmlformats.org/officeDocument/2006/relationships/slide" Target="slides/slide25.xml"/><Relationship Id="rId14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7078" tIns="43539" rIns="87078" bIns="43539" numCol="1" anchor="ctr" anchorCtr="0" compatLnSpc="1">
            <a:prstTxWarp prst="textNoShape">
              <a:avLst/>
            </a:prstTxWarp>
          </a:bodyPr>
          <a:lstStyle>
            <a:lvl1pPr algn="l" defTabSz="871538">
              <a:spcBef>
                <a:spcPct val="50000"/>
              </a:spcBef>
              <a:buClrTx/>
              <a:buFontTx/>
              <a:buNone/>
              <a:defRPr kumimoji="0" sz="1100" b="1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7463" y="0"/>
            <a:ext cx="28876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7078" tIns="43539" rIns="87078" bIns="43539" numCol="1" anchor="ctr" anchorCtr="0" compatLnSpc="1">
            <a:prstTxWarp prst="textNoShape">
              <a:avLst/>
            </a:prstTxWarp>
          </a:bodyPr>
          <a:lstStyle>
            <a:lvl1pPr algn="r" defTabSz="871538">
              <a:spcBef>
                <a:spcPct val="50000"/>
              </a:spcBef>
              <a:buClrTx/>
              <a:buFontTx/>
              <a:buNone/>
              <a:defRPr kumimoji="0" sz="1100" b="1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9913"/>
            <a:ext cx="28876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7078" tIns="43539" rIns="87078" bIns="43539" numCol="1" anchor="b" anchorCtr="0" compatLnSpc="1">
            <a:prstTxWarp prst="textNoShape">
              <a:avLst/>
            </a:prstTxWarp>
          </a:bodyPr>
          <a:lstStyle>
            <a:lvl1pPr algn="l" defTabSz="871538">
              <a:spcBef>
                <a:spcPct val="50000"/>
              </a:spcBef>
              <a:buClrTx/>
              <a:buFontTx/>
              <a:buNone/>
              <a:defRPr kumimoji="0" sz="1100" b="1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7463" y="9459913"/>
            <a:ext cx="288766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7078" tIns="43539" rIns="87078" bIns="43539" numCol="1" anchor="b" anchorCtr="0" compatLnSpc="1">
            <a:prstTxWarp prst="textNoShape">
              <a:avLst/>
            </a:prstTxWarp>
          </a:bodyPr>
          <a:lstStyle>
            <a:lvl1pPr algn="r" defTabSz="871538">
              <a:spcBef>
                <a:spcPct val="50000"/>
              </a:spcBef>
              <a:buClrTx/>
              <a:buFontTx/>
              <a:buNone/>
              <a:defRPr kumimoji="0" sz="1100" b="1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4244FB50-03A8-40F3-81C0-B1A4C3EBE1F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2" tIns="47166" rIns="94332" bIns="47166" numCol="1" anchor="t" anchorCtr="0" compatLnSpc="1">
            <a:prstTxWarp prst="textNoShape">
              <a:avLst/>
            </a:prstTxWarp>
            <a:spAutoFit/>
          </a:bodyPr>
          <a:lstStyle>
            <a:lvl1pPr algn="l" defTabSz="942975">
              <a:spcBef>
                <a:spcPct val="50000"/>
              </a:spcBef>
              <a:buClrTx/>
              <a:buFontTx/>
              <a:buNone/>
              <a:defRPr kumimoji="0" sz="1200" b="1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2" tIns="47166" rIns="94332" bIns="47166" numCol="1" anchor="t" anchorCtr="0" compatLnSpc="1">
            <a:prstTxWarp prst="textNoShape">
              <a:avLst/>
            </a:prstTxWarp>
            <a:spAutoFit/>
          </a:bodyPr>
          <a:lstStyle>
            <a:lvl1pPr algn="r" defTabSz="942975">
              <a:spcBef>
                <a:spcPct val="50000"/>
              </a:spcBef>
              <a:buClrTx/>
              <a:buFontTx/>
              <a:buNone/>
              <a:defRPr kumimoji="0" sz="1200" b="1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582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714875"/>
            <a:ext cx="4935537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2" tIns="47166" rIns="94332" bIns="47166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noProof="0" smtClean="0"/>
              <a:t>Klicken Sie, um die Textformatierung des Masters zu bearbeiten.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48825"/>
            <a:ext cx="29162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2" tIns="47166" rIns="94332" bIns="47166" numCol="1" anchor="b" anchorCtr="0" compatLnSpc="1">
            <a:prstTxWarp prst="textNoShape">
              <a:avLst/>
            </a:prstTxWarp>
            <a:spAutoFit/>
          </a:bodyPr>
          <a:lstStyle>
            <a:lvl1pPr algn="l" defTabSz="942975">
              <a:spcBef>
                <a:spcPct val="50000"/>
              </a:spcBef>
              <a:buClrTx/>
              <a:buFontTx/>
              <a:buNone/>
              <a:defRPr kumimoji="0" sz="1200" b="1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648825"/>
            <a:ext cx="29162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2" tIns="47166" rIns="94332" bIns="47166" numCol="1" anchor="b" anchorCtr="0" compatLnSpc="1">
            <a:prstTxWarp prst="textNoShape">
              <a:avLst/>
            </a:prstTxWarp>
            <a:spAutoFit/>
          </a:bodyPr>
          <a:lstStyle>
            <a:lvl1pPr algn="r" defTabSz="942975">
              <a:spcBef>
                <a:spcPct val="50000"/>
              </a:spcBef>
              <a:buClrTx/>
              <a:buFontTx/>
              <a:buNone/>
              <a:defRPr kumimoji="0" sz="1200" b="1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CFA4C066-E361-4994-B36E-E96A357DEFE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de-DE" noProof="0" smtClean="0"/>
              <a:t>Hier klicken, um Master-Titelformat zu bearbeiten.</a:t>
            </a:r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de-DE" noProof="0" smtClean="0"/>
              <a:t>Hier klicken, um Master-Untertitelformat zu bearbeiten.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6086B966-8136-4D7F-A42D-E4DCB8296FE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13663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E2DE5-4341-4830-9790-FE940538B32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6253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01F6-9605-4E79-95DB-F2E9050CEAD2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461910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0F502-B944-4D46-9BA0-A8731019D9A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36879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12F26-90E3-40B0-B19F-7C2BD6E61B4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55379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01511-7EB6-4606-A90C-68BD1756864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295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0BA39-00BF-452E-A082-65EB92921CB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57130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8EE7-9BC2-467C-93DC-C8AB31B64CB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95958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742A-05F7-4589-A2BA-7AEAF4E016A5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7707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26BAB-6010-48AF-8782-59E51FF2E472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636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DFCE1-7DA0-48A9-9916-03F270B86B2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6330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CB69B-53F0-4459-80D7-A0D16C2A459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43496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Hier klicken, um Master-Textformat zu bearbeiten.</a:t>
            </a:r>
          </a:p>
          <a:p>
            <a:pPr lvl="1"/>
            <a:r>
              <a:rPr lang="en-US" altLang="de-DE" smtClean="0"/>
              <a:t>Zweite Ebene</a:t>
            </a:r>
          </a:p>
          <a:p>
            <a:pPr lvl="2"/>
            <a:r>
              <a:rPr lang="en-US" altLang="de-DE" smtClean="0"/>
              <a:t>Dritte Ebene</a:t>
            </a:r>
          </a:p>
          <a:p>
            <a:pPr lvl="3"/>
            <a:r>
              <a:rPr lang="en-US" altLang="de-DE" smtClean="0"/>
              <a:t>Vierte Ebene</a:t>
            </a:r>
          </a:p>
          <a:p>
            <a:pPr lvl="4"/>
            <a:r>
              <a:rPr lang="en-US" altLang="de-DE" smtClean="0"/>
              <a:t>Fünfte Ebene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buClrTx/>
              <a:buFontTx/>
              <a:buNone/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buClrTx/>
              <a:buFontTx/>
              <a:buNone/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ClrTx/>
              <a:buFontTx/>
              <a:buNone/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C2D5AF9-0538-418D-8EC6-DB72D9EDD05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mic Sans MS" panose="030F0702030302020204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mic Sans MS" panose="030F0702030302020204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mic Sans MS" panose="030F0702030302020204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mic Sans MS" panose="030F0702030302020204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mic Sans MS" panose="030F0702030302020204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mic Sans MS" panose="030F0702030302020204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mic Sans MS" panose="030F0702030302020204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file:///C:\Dokumente%20und%20Einstellungen\frank.neises\Lokale%20Einstellungen\Temp\wissenspiel_edv.xl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46.xml"/><Relationship Id="rId18" Type="http://schemas.openxmlformats.org/officeDocument/2006/relationships/slide" Target="slide36.xml"/><Relationship Id="rId26" Type="http://schemas.openxmlformats.org/officeDocument/2006/relationships/slide" Target="slide28.xml"/><Relationship Id="rId3" Type="http://schemas.openxmlformats.org/officeDocument/2006/relationships/oleObject" Target="../embeddings/oleObject1.bin"/><Relationship Id="rId21" Type="http://schemas.openxmlformats.org/officeDocument/2006/relationships/slide" Target="slide49.xml"/><Relationship Id="rId34" Type="http://schemas.openxmlformats.org/officeDocument/2006/relationships/slide" Target="slide64.xml"/><Relationship Id="rId7" Type="http://schemas.openxmlformats.org/officeDocument/2006/relationships/slide" Target="slide16.xml"/><Relationship Id="rId12" Type="http://schemas.openxmlformats.org/officeDocument/2006/relationships/slide" Target="slide67.xml"/><Relationship Id="rId17" Type="http://schemas.openxmlformats.org/officeDocument/2006/relationships/slide" Target="slide48.xml"/><Relationship Id="rId25" Type="http://schemas.openxmlformats.org/officeDocument/2006/relationships/slide" Target="slide52.xml"/><Relationship Id="rId33" Type="http://schemas.openxmlformats.org/officeDocument/2006/relationships/slide" Target="slide61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69.xml"/><Relationship Id="rId20" Type="http://schemas.openxmlformats.org/officeDocument/2006/relationships/slide" Target="slide71.xml"/><Relationship Id="rId29" Type="http://schemas.openxmlformats.org/officeDocument/2006/relationships/slide" Target="slide66.xml"/><Relationship Id="rId1" Type="http://schemas.openxmlformats.org/officeDocument/2006/relationships/vmlDrawing" Target="../drawings/vmlDrawing1.vml"/><Relationship Id="rId6" Type="http://schemas.openxmlformats.org/officeDocument/2006/relationships/slide" Target="slide13.xml"/><Relationship Id="rId11" Type="http://schemas.openxmlformats.org/officeDocument/2006/relationships/slide" Target="slide44.xml"/><Relationship Id="rId24" Type="http://schemas.openxmlformats.org/officeDocument/2006/relationships/slide" Target="slide74.xml"/><Relationship Id="rId32" Type="http://schemas.openxmlformats.org/officeDocument/2006/relationships/slide" Target="slide59.xml"/><Relationship Id="rId5" Type="http://schemas.openxmlformats.org/officeDocument/2006/relationships/slide" Target="slide10.xml"/><Relationship Id="rId15" Type="http://schemas.openxmlformats.org/officeDocument/2006/relationships/slide" Target="slide20.xml"/><Relationship Id="rId23" Type="http://schemas.openxmlformats.org/officeDocument/2006/relationships/slide" Target="slide26.xml"/><Relationship Id="rId28" Type="http://schemas.openxmlformats.org/officeDocument/2006/relationships/slide" Target="slide18.xml"/><Relationship Id="rId10" Type="http://schemas.openxmlformats.org/officeDocument/2006/relationships/slide" Target="slide31.xml"/><Relationship Id="rId19" Type="http://schemas.openxmlformats.org/officeDocument/2006/relationships/slide" Target="slide23.xml"/><Relationship Id="rId31" Type="http://schemas.openxmlformats.org/officeDocument/2006/relationships/slide" Target="slide58.xml"/><Relationship Id="rId4" Type="http://schemas.openxmlformats.org/officeDocument/2006/relationships/image" Target="../media/image1.emf"/><Relationship Id="rId9" Type="http://schemas.openxmlformats.org/officeDocument/2006/relationships/slide" Target="slide8.xml"/><Relationship Id="rId14" Type="http://schemas.openxmlformats.org/officeDocument/2006/relationships/slide" Target="slide33.xml"/><Relationship Id="rId22" Type="http://schemas.openxmlformats.org/officeDocument/2006/relationships/slide" Target="slide38.xml"/><Relationship Id="rId27" Type="http://schemas.openxmlformats.org/officeDocument/2006/relationships/slide" Target="slide41.xml"/><Relationship Id="rId30" Type="http://schemas.openxmlformats.org/officeDocument/2006/relationships/slide" Target="slide55.xml"/><Relationship Id="rId35" Type="http://schemas.openxmlformats.org/officeDocument/2006/relationships/slide" Target="slide4.xml"/><Relationship Id="rId8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WordArt 1028"/>
          <p:cNvSpPr>
            <a:spLocks noChangeArrowheads="1" noChangeShapeType="1" noTextEdit="1"/>
          </p:cNvSpPr>
          <p:nvPr/>
        </p:nvSpPr>
        <p:spPr bwMode="auto">
          <a:xfrm>
            <a:off x="1143000" y="2362200"/>
            <a:ext cx="6934200" cy="167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b="1" kern="10">
                <a:solidFill>
                  <a:srgbClr val="FF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</a:rPr>
              <a:t>Wissensquiz</a:t>
            </a:r>
          </a:p>
        </p:txBody>
      </p:sp>
      <p:sp>
        <p:nvSpPr>
          <p:cNvPr id="196615" name="WordArt 1031"/>
          <p:cNvSpPr>
            <a:spLocks noChangeArrowheads="1" noChangeShapeType="1" noTextEdit="1"/>
          </p:cNvSpPr>
          <p:nvPr/>
        </p:nvSpPr>
        <p:spPr bwMode="auto">
          <a:xfrm>
            <a:off x="1143000" y="2362200"/>
            <a:ext cx="6934200" cy="167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</a:rPr>
              <a:t>Wissensquiz</a:t>
            </a:r>
          </a:p>
        </p:txBody>
      </p:sp>
      <p:sp>
        <p:nvSpPr>
          <p:cNvPr id="196616" name="WordArt 1032"/>
          <p:cNvSpPr>
            <a:spLocks noChangeArrowheads="1" noChangeShapeType="1" noTextEdit="1"/>
          </p:cNvSpPr>
          <p:nvPr/>
        </p:nvSpPr>
        <p:spPr bwMode="auto">
          <a:xfrm>
            <a:off x="1143000" y="2362200"/>
            <a:ext cx="6934200" cy="167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b="1" kern="10">
                <a:solidFill>
                  <a:srgbClr val="00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</a:rPr>
              <a:t>Wissensquiz</a:t>
            </a:r>
          </a:p>
        </p:txBody>
      </p:sp>
      <p:sp>
        <p:nvSpPr>
          <p:cNvPr id="196617" name="WordArt 1033"/>
          <p:cNvSpPr>
            <a:spLocks noChangeArrowheads="1" noChangeShapeType="1" noTextEdit="1"/>
          </p:cNvSpPr>
          <p:nvPr/>
        </p:nvSpPr>
        <p:spPr bwMode="auto">
          <a:xfrm>
            <a:off x="1143000" y="2362200"/>
            <a:ext cx="6934200" cy="167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b="1" kern="10"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</a:rPr>
              <a:t>Wissensquiz</a:t>
            </a:r>
          </a:p>
        </p:txBody>
      </p:sp>
      <p:sp>
        <p:nvSpPr>
          <p:cNvPr id="196618" name="WordArt 1034"/>
          <p:cNvSpPr>
            <a:spLocks noChangeArrowheads="1" noChangeShapeType="1" noTextEdit="1"/>
          </p:cNvSpPr>
          <p:nvPr/>
        </p:nvSpPr>
        <p:spPr bwMode="auto">
          <a:xfrm>
            <a:off x="1143000" y="2362200"/>
            <a:ext cx="6934200" cy="167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b="1" kern="10">
                <a:solidFill>
                  <a:srgbClr val="FF9900"/>
                </a:solidFill>
                <a:effectLst>
                  <a:outerShdw dist="35921" dir="2700000" algn="ctr" rotWithShape="0">
                    <a:srgbClr val="C0C0C0"/>
                  </a:outerShdw>
                </a:effectLst>
              </a:rPr>
              <a:t>Wissensquiz</a:t>
            </a:r>
          </a:p>
        </p:txBody>
      </p:sp>
      <p:sp>
        <p:nvSpPr>
          <p:cNvPr id="196619" name="WordArt 1035"/>
          <p:cNvSpPr>
            <a:spLocks noChangeArrowheads="1" noChangeShapeType="1" noTextEdit="1"/>
          </p:cNvSpPr>
          <p:nvPr/>
        </p:nvSpPr>
        <p:spPr bwMode="auto">
          <a:xfrm>
            <a:off x="1143000" y="2362200"/>
            <a:ext cx="6934200" cy="167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</a:rPr>
              <a:t>Wissensquiz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Tm="1000"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99CC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dirty="0" smtClean="0">
                <a:solidFill>
                  <a:schemeClr val="tx1"/>
                </a:solidFill>
              </a:rPr>
              <a:t/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Frage:</a:t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 Patt 20</a:t>
            </a:r>
          </a:p>
        </p:txBody>
      </p:sp>
      <p:sp>
        <p:nvSpPr>
          <p:cNvPr id="1433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143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grpSp>
        <p:nvGrpSpPr>
          <p:cNvPr id="10" name="Gruppieren 9"/>
          <p:cNvGrpSpPr>
            <a:grpSpLocks/>
          </p:cNvGrpSpPr>
          <p:nvPr/>
        </p:nvGrpSpPr>
        <p:grpSpPr bwMode="auto">
          <a:xfrm>
            <a:off x="719138" y="2460625"/>
            <a:ext cx="7737475" cy="2592388"/>
            <a:chOff x="719138" y="2460947"/>
            <a:chExt cx="7737475" cy="2592289"/>
          </a:xfrm>
        </p:grpSpPr>
        <p:sp>
          <p:nvSpPr>
            <p:cNvPr id="11" name="Rechteck 10"/>
            <p:cNvSpPr/>
            <p:nvPr/>
          </p:nvSpPr>
          <p:spPr>
            <a:xfrm>
              <a:off x="719138" y="2852936"/>
              <a:ext cx="7737475" cy="19389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12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Risiko</a:t>
              </a:r>
            </a:p>
          </p:txBody>
        </p:sp>
        <p:sp>
          <p:nvSpPr>
            <p:cNvPr id="14343" name="Gewitterblitz 11"/>
            <p:cNvSpPr>
              <a:spLocks noChangeArrowheads="1"/>
            </p:cNvSpPr>
            <p:nvPr/>
          </p:nvSpPr>
          <p:spPr bwMode="auto">
            <a:xfrm rot="609026">
              <a:off x="990387" y="2460948"/>
              <a:ext cx="792088" cy="2592288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</a:pPr>
              <a:endParaRPr lang="de-DE" altLang="de-DE"/>
            </a:p>
          </p:txBody>
        </p:sp>
        <p:sp>
          <p:nvSpPr>
            <p:cNvPr id="14344" name="Gewitterblitz 12"/>
            <p:cNvSpPr>
              <a:spLocks noChangeArrowheads="1"/>
            </p:cNvSpPr>
            <p:nvPr/>
          </p:nvSpPr>
          <p:spPr bwMode="auto">
            <a:xfrm rot="20990974" flipH="1">
              <a:off x="7302103" y="2460947"/>
              <a:ext cx="792088" cy="2592288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</a:pPr>
              <a:endParaRPr lang="de-DE" alt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1536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99CC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dirty="0" smtClean="0">
                <a:solidFill>
                  <a:srgbClr val="000000"/>
                </a:solidFill>
              </a:rPr>
              <a:t>Frage </a:t>
            </a:r>
            <a:br>
              <a:rPr lang="de-DE" altLang="de-DE" sz="3200" b="1" dirty="0" smtClean="0">
                <a:solidFill>
                  <a:srgbClr val="000000"/>
                </a:solidFill>
              </a:rPr>
            </a:br>
            <a:r>
              <a:rPr lang="de-DE" altLang="de-DE" sz="32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3200" b="1" dirty="0" smtClean="0">
                <a:solidFill>
                  <a:schemeClr val="tx1"/>
                </a:solidFill>
              </a:rPr>
              <a:t>Patt </a:t>
            </a:r>
            <a:r>
              <a:rPr lang="de-DE" altLang="de-DE" sz="3200" b="1" dirty="0" smtClean="0">
                <a:solidFill>
                  <a:srgbClr val="000000"/>
                </a:solidFill>
              </a:rPr>
              <a:t>20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3221038"/>
            <a:ext cx="3414266" cy="3409950"/>
          </a:xfrm>
          <a:prstGeom prst="rect">
            <a:avLst/>
          </a:prstGeom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356100" y="3284984"/>
            <a:ext cx="4100513" cy="180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>
                <a:solidFill>
                  <a:schemeClr val="bg2"/>
                </a:solidFill>
                <a:cs typeface="Times New Roman" panose="02020603050405020304" pitchFamily="18" charset="0"/>
              </a:rPr>
              <a:t>O </a:t>
            </a: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Patt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dirty="0">
                <a:solidFill>
                  <a:schemeClr val="bg2"/>
                </a:solidFill>
                <a:cs typeface="Times New Roman" panose="02020603050405020304" pitchFamily="18" charset="0"/>
              </a:rPr>
              <a:t>O </a:t>
            </a: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Matt</a:t>
            </a:r>
            <a:endParaRPr lang="de-DE" altLang="de-DE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>
                <a:solidFill>
                  <a:schemeClr val="bg2"/>
                </a:solidFill>
                <a:cs typeface="Times New Roman" panose="02020603050405020304" pitchFamily="18" charset="0"/>
              </a:rPr>
              <a:t>O Nein, er spielt …</a:t>
            </a:r>
            <a:endParaRPr lang="de-DE" altLang="de-DE" dirty="0">
              <a:solidFill>
                <a:schemeClr val="bg2"/>
              </a:solidFill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de-DE" altLang="de-DE" b="1" dirty="0">
                <a:solidFill>
                  <a:srgbClr val="3366FF"/>
                </a:solidFill>
              </a:rPr>
              <a:t>Entscheide und gib falls möglich den schwarzen Zug </a:t>
            </a:r>
            <a:r>
              <a:rPr lang="de-DE" altLang="de-DE" b="1" dirty="0" smtClean="0">
                <a:solidFill>
                  <a:srgbClr val="3366FF"/>
                </a:solidFill>
              </a:rPr>
              <a:t>an.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99CC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dirty="0" smtClean="0">
                <a:solidFill>
                  <a:schemeClr val="tx1"/>
                </a:solidFill>
              </a:rPr>
              <a:t/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Lösung:</a:t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 Patt 20</a:t>
            </a:r>
          </a:p>
        </p:txBody>
      </p:sp>
      <p:sp>
        <p:nvSpPr>
          <p:cNvPr id="163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3221038"/>
            <a:ext cx="3414266" cy="3409950"/>
          </a:xfrm>
          <a:prstGeom prst="rect">
            <a:avLst/>
          </a:prstGeom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356100" y="3284984"/>
            <a:ext cx="4100513" cy="180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>
                <a:solidFill>
                  <a:schemeClr val="bg2"/>
                </a:solidFill>
                <a:cs typeface="Times New Roman" panose="02020603050405020304" pitchFamily="18" charset="0"/>
              </a:rPr>
              <a:t>O </a:t>
            </a: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Patt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dirty="0">
                <a:solidFill>
                  <a:schemeClr val="bg2"/>
                </a:solidFill>
                <a:cs typeface="Times New Roman" panose="02020603050405020304" pitchFamily="18" charset="0"/>
              </a:rPr>
              <a:t>O Matt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b="1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X </a:t>
            </a:r>
            <a:r>
              <a:rPr lang="de-DE" altLang="de-DE" b="1" dirty="0">
                <a:solidFill>
                  <a:schemeClr val="bg2"/>
                </a:solidFill>
                <a:cs typeface="Times New Roman" panose="02020603050405020304" pitchFamily="18" charset="0"/>
              </a:rPr>
              <a:t>Nein, er spielt …</a:t>
            </a:r>
            <a:endParaRPr lang="de-DE" altLang="de-DE" b="1" dirty="0">
              <a:solidFill>
                <a:schemeClr val="bg2"/>
              </a:solidFill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de-DE" altLang="de-DE" b="1" dirty="0">
                <a:solidFill>
                  <a:srgbClr val="3366FF"/>
                </a:solidFill>
              </a:rPr>
              <a:t>Entscheide und gib falls möglich den schwarzen Zug </a:t>
            </a:r>
            <a:r>
              <a:rPr lang="de-DE" altLang="de-DE" b="1" dirty="0" smtClean="0">
                <a:solidFill>
                  <a:srgbClr val="3366FF"/>
                </a:solidFill>
              </a:rPr>
              <a:t>an.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7" name="Gerade Verbindung mit Pfeil 8"/>
          <p:cNvCxnSpPr>
            <a:cxnSpLocks noChangeShapeType="1"/>
          </p:cNvCxnSpPr>
          <p:nvPr/>
        </p:nvCxnSpPr>
        <p:spPr bwMode="auto">
          <a:xfrm>
            <a:off x="971600" y="3645024"/>
            <a:ext cx="360040" cy="1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99CC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dirty="0" smtClean="0">
                <a:solidFill>
                  <a:schemeClr val="tx1"/>
                </a:solidFill>
              </a:rPr>
              <a:t/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Frage:</a:t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 Patt 50</a:t>
            </a:r>
          </a:p>
        </p:txBody>
      </p:sp>
      <p:sp>
        <p:nvSpPr>
          <p:cNvPr id="1741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174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grpSp>
        <p:nvGrpSpPr>
          <p:cNvPr id="10" name="Gruppieren 9"/>
          <p:cNvGrpSpPr>
            <a:grpSpLocks/>
          </p:cNvGrpSpPr>
          <p:nvPr/>
        </p:nvGrpSpPr>
        <p:grpSpPr bwMode="auto">
          <a:xfrm>
            <a:off x="719138" y="2460625"/>
            <a:ext cx="7737475" cy="2592388"/>
            <a:chOff x="719138" y="2460947"/>
            <a:chExt cx="7737475" cy="2592289"/>
          </a:xfrm>
        </p:grpSpPr>
        <p:sp>
          <p:nvSpPr>
            <p:cNvPr id="11" name="Rechteck 10"/>
            <p:cNvSpPr/>
            <p:nvPr/>
          </p:nvSpPr>
          <p:spPr>
            <a:xfrm>
              <a:off x="719138" y="2852936"/>
              <a:ext cx="7737475" cy="19389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12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Risiko</a:t>
              </a:r>
            </a:p>
          </p:txBody>
        </p:sp>
        <p:sp>
          <p:nvSpPr>
            <p:cNvPr id="17415" name="Gewitterblitz 11"/>
            <p:cNvSpPr>
              <a:spLocks noChangeArrowheads="1"/>
            </p:cNvSpPr>
            <p:nvPr/>
          </p:nvSpPr>
          <p:spPr bwMode="auto">
            <a:xfrm rot="609026">
              <a:off x="990387" y="2460948"/>
              <a:ext cx="792088" cy="2592288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</a:pPr>
              <a:endParaRPr lang="de-DE" altLang="de-DE"/>
            </a:p>
          </p:txBody>
        </p:sp>
        <p:sp>
          <p:nvSpPr>
            <p:cNvPr id="17416" name="Gewitterblitz 12"/>
            <p:cNvSpPr>
              <a:spLocks noChangeArrowheads="1"/>
            </p:cNvSpPr>
            <p:nvPr/>
          </p:nvSpPr>
          <p:spPr bwMode="auto">
            <a:xfrm rot="20990974" flipH="1">
              <a:off x="7302103" y="2460947"/>
              <a:ext cx="792088" cy="2592288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</a:pPr>
              <a:endParaRPr lang="de-DE" alt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99CC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dirty="0" smtClean="0">
                <a:solidFill>
                  <a:schemeClr val="tx1"/>
                </a:solidFill>
              </a:rPr>
              <a:t/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Frage:</a:t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 Patt 50</a:t>
            </a:r>
          </a:p>
        </p:txBody>
      </p:sp>
      <p:sp>
        <p:nvSpPr>
          <p:cNvPr id="18435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18436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3217131"/>
            <a:ext cx="3406775" cy="3415444"/>
          </a:xfrm>
          <a:prstGeom prst="rect">
            <a:avLst/>
          </a:prstGeom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356100" y="3284984"/>
            <a:ext cx="4100513" cy="180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>
                <a:solidFill>
                  <a:schemeClr val="bg2"/>
                </a:solidFill>
                <a:cs typeface="Times New Roman" panose="02020603050405020304" pitchFamily="18" charset="0"/>
              </a:rPr>
              <a:t>O </a:t>
            </a: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Patt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dirty="0">
                <a:solidFill>
                  <a:schemeClr val="bg2"/>
                </a:solidFill>
                <a:cs typeface="Times New Roman" panose="02020603050405020304" pitchFamily="18" charset="0"/>
              </a:rPr>
              <a:t>O </a:t>
            </a: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Matt</a:t>
            </a:r>
            <a:endParaRPr lang="de-DE" altLang="de-DE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>
                <a:solidFill>
                  <a:schemeClr val="bg2"/>
                </a:solidFill>
                <a:cs typeface="Times New Roman" panose="02020603050405020304" pitchFamily="18" charset="0"/>
              </a:rPr>
              <a:t>O Nein, er spielt …</a:t>
            </a:r>
            <a:endParaRPr lang="de-DE" altLang="de-DE" dirty="0">
              <a:solidFill>
                <a:schemeClr val="bg2"/>
              </a:solidFill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de-DE" altLang="de-DE" b="1" dirty="0">
                <a:solidFill>
                  <a:srgbClr val="3366FF"/>
                </a:solidFill>
              </a:rPr>
              <a:t>Entscheide und gib falls möglich den schwarzen Zug </a:t>
            </a:r>
            <a:r>
              <a:rPr lang="de-DE" altLang="de-DE" b="1" dirty="0" smtClean="0">
                <a:solidFill>
                  <a:srgbClr val="3366FF"/>
                </a:solidFill>
              </a:rPr>
              <a:t>an.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99CC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dirty="0" smtClean="0">
                <a:solidFill>
                  <a:schemeClr val="tx1"/>
                </a:solidFill>
              </a:rPr>
              <a:t/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Lösung:</a:t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 Patt 50</a:t>
            </a:r>
          </a:p>
        </p:txBody>
      </p:sp>
      <p:sp>
        <p:nvSpPr>
          <p:cNvPr id="194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3217131"/>
            <a:ext cx="3406775" cy="3415444"/>
          </a:xfrm>
          <a:prstGeom prst="rect">
            <a:avLst/>
          </a:prstGeom>
        </p:spPr>
      </p:pic>
      <p:cxnSp>
        <p:nvCxnSpPr>
          <p:cNvPr id="11" name="Gerade Verbindung mit Pfeil 8"/>
          <p:cNvCxnSpPr>
            <a:cxnSpLocks noChangeShapeType="1"/>
          </p:cNvCxnSpPr>
          <p:nvPr/>
        </p:nvCxnSpPr>
        <p:spPr bwMode="auto">
          <a:xfrm flipV="1">
            <a:off x="2987824" y="5218113"/>
            <a:ext cx="0" cy="420687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356100" y="3284984"/>
            <a:ext cx="4100513" cy="180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>
                <a:solidFill>
                  <a:schemeClr val="bg2"/>
                </a:solidFill>
                <a:cs typeface="Times New Roman" panose="02020603050405020304" pitchFamily="18" charset="0"/>
              </a:rPr>
              <a:t>O </a:t>
            </a: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Patt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dirty="0">
                <a:solidFill>
                  <a:schemeClr val="bg2"/>
                </a:solidFill>
                <a:cs typeface="Times New Roman" panose="02020603050405020304" pitchFamily="18" charset="0"/>
              </a:rPr>
              <a:t>O </a:t>
            </a: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Matt</a:t>
            </a:r>
            <a:endParaRPr lang="de-DE" altLang="de-DE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b="1" dirty="0">
                <a:solidFill>
                  <a:schemeClr val="bg2"/>
                </a:solidFill>
                <a:cs typeface="Times New Roman" panose="02020603050405020304" pitchFamily="18" charset="0"/>
              </a:rPr>
              <a:t>X Nein, er spielt …</a:t>
            </a:r>
            <a:endParaRPr lang="de-DE" altLang="de-DE" b="1" dirty="0">
              <a:solidFill>
                <a:schemeClr val="bg2"/>
              </a:solidFill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de-DE" altLang="de-DE" b="1" dirty="0">
                <a:solidFill>
                  <a:srgbClr val="3366FF"/>
                </a:solidFill>
              </a:rPr>
              <a:t>Entscheide und gib falls möglich den schwarzen Zug </a:t>
            </a:r>
            <a:r>
              <a:rPr lang="de-DE" altLang="de-DE" b="1" dirty="0" smtClean="0">
                <a:solidFill>
                  <a:srgbClr val="3366FF"/>
                </a:solidFill>
              </a:rPr>
              <a:t>an.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2048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204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99CC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dirty="0" smtClean="0">
                <a:solidFill>
                  <a:srgbClr val="000000"/>
                </a:solidFill>
              </a:rPr>
              <a:t>Frage </a:t>
            </a:r>
            <a:br>
              <a:rPr lang="de-DE" altLang="de-DE" sz="3200" b="1" dirty="0" smtClean="0">
                <a:solidFill>
                  <a:srgbClr val="000000"/>
                </a:solidFill>
              </a:rPr>
            </a:br>
            <a:r>
              <a:rPr lang="de-DE" altLang="de-DE" sz="32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3200" b="1" dirty="0" smtClean="0">
                <a:solidFill>
                  <a:schemeClr val="tx1"/>
                </a:solidFill>
              </a:rPr>
              <a:t>Patt </a:t>
            </a:r>
            <a:r>
              <a:rPr lang="de-DE" altLang="de-DE" sz="3200" b="1" dirty="0" smtClean="0">
                <a:solidFill>
                  <a:srgbClr val="000000"/>
                </a:solidFill>
              </a:rPr>
              <a:t>100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3221038"/>
            <a:ext cx="3402878" cy="3411537"/>
          </a:xfrm>
          <a:prstGeom prst="rect">
            <a:avLst/>
          </a:prstGeom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356100" y="3284984"/>
            <a:ext cx="4100513" cy="180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>
                <a:solidFill>
                  <a:schemeClr val="bg2"/>
                </a:solidFill>
                <a:cs typeface="Times New Roman" panose="02020603050405020304" pitchFamily="18" charset="0"/>
              </a:rPr>
              <a:t>O </a:t>
            </a: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Patt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dirty="0">
                <a:solidFill>
                  <a:schemeClr val="bg2"/>
                </a:solidFill>
                <a:cs typeface="Times New Roman" panose="02020603050405020304" pitchFamily="18" charset="0"/>
              </a:rPr>
              <a:t>O </a:t>
            </a: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Matt</a:t>
            </a:r>
            <a:endParaRPr lang="de-DE" altLang="de-DE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>
                <a:solidFill>
                  <a:schemeClr val="bg2"/>
                </a:solidFill>
                <a:cs typeface="Times New Roman" panose="02020603050405020304" pitchFamily="18" charset="0"/>
              </a:rPr>
              <a:t>O Nein, er spielt …</a:t>
            </a:r>
            <a:endParaRPr lang="de-DE" altLang="de-DE" dirty="0">
              <a:solidFill>
                <a:schemeClr val="bg2"/>
              </a:solidFill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de-DE" altLang="de-DE" b="1" dirty="0">
                <a:solidFill>
                  <a:srgbClr val="3366FF"/>
                </a:solidFill>
              </a:rPr>
              <a:t>Entscheide und gib falls möglich den schwarzen Zug </a:t>
            </a:r>
            <a:r>
              <a:rPr lang="de-DE" altLang="de-DE" b="1" dirty="0" smtClean="0">
                <a:solidFill>
                  <a:srgbClr val="3366FF"/>
                </a:solidFill>
              </a:rPr>
              <a:t>an.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4" descr="einhundert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218113"/>
            <a:ext cx="26876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99CC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dirty="0" smtClean="0">
                <a:solidFill>
                  <a:schemeClr val="tx1"/>
                </a:solidFill>
              </a:rPr>
              <a:t/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Lösung:</a:t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 Patt 100</a:t>
            </a:r>
          </a:p>
        </p:txBody>
      </p:sp>
      <p:sp>
        <p:nvSpPr>
          <p:cNvPr id="21509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3221038"/>
            <a:ext cx="3402878" cy="3411537"/>
          </a:xfrm>
          <a:prstGeom prst="rect">
            <a:avLst/>
          </a:prstGeom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356100" y="3284984"/>
            <a:ext cx="4100513" cy="180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b="1" dirty="0">
                <a:solidFill>
                  <a:schemeClr val="bg2"/>
                </a:solidFill>
                <a:cs typeface="Times New Roman" panose="02020603050405020304" pitchFamily="18" charset="0"/>
              </a:rPr>
              <a:t>X </a:t>
            </a:r>
            <a:r>
              <a:rPr lang="de-DE" altLang="de-DE" b="1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Patt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dirty="0">
                <a:solidFill>
                  <a:schemeClr val="bg2"/>
                </a:solidFill>
                <a:cs typeface="Times New Roman" panose="02020603050405020304" pitchFamily="18" charset="0"/>
              </a:rPr>
              <a:t>O </a:t>
            </a: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Matt</a:t>
            </a:r>
            <a:endParaRPr lang="de-DE" altLang="de-DE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>
                <a:solidFill>
                  <a:schemeClr val="bg2"/>
                </a:solidFill>
                <a:cs typeface="Times New Roman" panose="02020603050405020304" pitchFamily="18" charset="0"/>
              </a:rPr>
              <a:t>O Nein, er spielt …</a:t>
            </a:r>
            <a:endParaRPr lang="de-DE" altLang="de-DE" dirty="0">
              <a:solidFill>
                <a:schemeClr val="bg2"/>
              </a:solidFill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de-DE" altLang="de-DE" b="1" dirty="0">
                <a:solidFill>
                  <a:srgbClr val="3366FF"/>
                </a:solidFill>
              </a:rPr>
              <a:t>Entscheide und gib falls möglich den schwarzen Zug </a:t>
            </a:r>
            <a:r>
              <a:rPr lang="de-DE" altLang="de-DE" b="1" dirty="0" smtClean="0">
                <a:solidFill>
                  <a:srgbClr val="3366FF"/>
                </a:solidFill>
              </a:rPr>
              <a:t>an.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FF99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Matt 5</a:t>
            </a:r>
            <a:endParaRPr lang="de-DE" altLang="de-DE" sz="3200" smtClean="0">
              <a:solidFill>
                <a:schemeClr val="tx1"/>
              </a:solidFill>
            </a:endParaRPr>
          </a:p>
        </p:txBody>
      </p:sp>
      <p:sp>
        <p:nvSpPr>
          <p:cNvPr id="22532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2253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22534" name="Text Box 13"/>
          <p:cNvSpPr txBox="1">
            <a:spLocks noChangeArrowheads="1"/>
          </p:cNvSpPr>
          <p:nvPr/>
        </p:nvSpPr>
        <p:spPr bwMode="auto">
          <a:xfrm>
            <a:off x="719138" y="1978025"/>
            <a:ext cx="77374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</a:rPr>
              <a:t>Setze den schwarzen </a:t>
            </a:r>
            <a:r>
              <a:rPr lang="de-DE" altLang="de-DE" b="1" dirty="0">
                <a:solidFill>
                  <a:srgbClr val="3366FF"/>
                </a:solidFill>
              </a:rPr>
              <a:t>König</a:t>
            </a:r>
            <a:br>
              <a:rPr lang="de-DE" altLang="de-DE" b="1" dirty="0">
                <a:solidFill>
                  <a:srgbClr val="3366FF"/>
                </a:solidFill>
              </a:rPr>
            </a:br>
            <a:r>
              <a:rPr lang="de-DE" altLang="de-DE" b="1" dirty="0" smtClean="0">
                <a:solidFill>
                  <a:srgbClr val="3366FF"/>
                </a:solidFill>
              </a:rPr>
              <a:t>matt.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3239709"/>
            <a:ext cx="3407218" cy="339426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9" descr="5eu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218113"/>
            <a:ext cx="268763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FF99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Lösung: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Matt 5</a:t>
            </a:r>
          </a:p>
        </p:txBody>
      </p:sp>
      <p:sp>
        <p:nvSpPr>
          <p:cNvPr id="23557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19138" y="1978025"/>
            <a:ext cx="77374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</a:rPr>
              <a:t>Setze den schwarzen </a:t>
            </a:r>
            <a:r>
              <a:rPr lang="de-DE" altLang="de-DE" b="1" dirty="0">
                <a:solidFill>
                  <a:srgbClr val="3366FF"/>
                </a:solidFill>
              </a:rPr>
              <a:t>König</a:t>
            </a:r>
            <a:br>
              <a:rPr lang="de-DE" altLang="de-DE" b="1" dirty="0">
                <a:solidFill>
                  <a:srgbClr val="3366FF"/>
                </a:solidFill>
              </a:rPr>
            </a:br>
            <a:r>
              <a:rPr lang="de-DE" altLang="de-DE" b="1" dirty="0" smtClean="0">
                <a:solidFill>
                  <a:srgbClr val="3366FF"/>
                </a:solidFill>
              </a:rPr>
              <a:t>matt.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356100" y="3779838"/>
            <a:ext cx="410051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1.Sh6-f7#</a:t>
            </a:r>
            <a:endParaRPr lang="de-DE" altLang="de-DE" dirty="0">
              <a:solidFill>
                <a:schemeClr val="bg2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3239709"/>
            <a:ext cx="3407218" cy="3394263"/>
          </a:xfrm>
          <a:prstGeom prst="rect">
            <a:avLst/>
          </a:prstGeom>
        </p:spPr>
      </p:pic>
      <p:cxnSp>
        <p:nvCxnSpPr>
          <p:cNvPr id="13" name="Gerade Verbindung mit Pfeil 8"/>
          <p:cNvCxnSpPr>
            <a:cxnSpLocks noChangeShapeType="1"/>
          </p:cNvCxnSpPr>
          <p:nvPr/>
        </p:nvCxnSpPr>
        <p:spPr bwMode="auto">
          <a:xfrm>
            <a:off x="2915816" y="3933056"/>
            <a:ext cx="720080" cy="432048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7"/>
          <p:cNvSpPr>
            <a:spLocks noChangeArrowheads="1" noChangeShapeType="1" noTextEdit="1"/>
          </p:cNvSpPr>
          <p:nvPr/>
        </p:nvSpPr>
        <p:spPr bwMode="auto">
          <a:xfrm>
            <a:off x="1143000" y="2362200"/>
            <a:ext cx="6934200" cy="167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</a:rPr>
              <a:t>Wissensquiz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uenfhundert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159000"/>
            <a:ext cx="55784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2458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24581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FF99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Matt 10</a:t>
            </a:r>
          </a:p>
        </p:txBody>
      </p:sp>
      <p:grpSp>
        <p:nvGrpSpPr>
          <p:cNvPr id="7" name="Gruppieren 6"/>
          <p:cNvGrpSpPr>
            <a:grpSpLocks/>
          </p:cNvGrpSpPr>
          <p:nvPr/>
        </p:nvGrpSpPr>
        <p:grpSpPr bwMode="auto">
          <a:xfrm>
            <a:off x="6629400" y="2159000"/>
            <a:ext cx="1887538" cy="1931988"/>
            <a:chOff x="6629400" y="2159000"/>
            <a:chExt cx="1887055" cy="1932235"/>
          </a:xfrm>
        </p:grpSpPr>
        <p:pic>
          <p:nvPicPr>
            <p:cNvPr id="24583" name="Grafik 7" descr="Shamrock PNG Transparent Images | PNG All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025" y="2159000"/>
              <a:ext cx="1786588" cy="193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eck 8"/>
            <p:cNvSpPr/>
            <p:nvPr/>
          </p:nvSpPr>
          <p:spPr>
            <a:xfrm>
              <a:off x="6629400" y="3105805"/>
              <a:ext cx="188705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28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Viel Glück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FF99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Matt 10</a:t>
            </a:r>
          </a:p>
        </p:txBody>
      </p:sp>
      <p:sp>
        <p:nvSpPr>
          <p:cNvPr id="2560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256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19138" y="1978025"/>
            <a:ext cx="77374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</a:rPr>
              <a:t>Setze den schwarzen </a:t>
            </a:r>
            <a:r>
              <a:rPr lang="de-DE" altLang="de-DE" b="1" dirty="0">
                <a:solidFill>
                  <a:srgbClr val="3366FF"/>
                </a:solidFill>
              </a:rPr>
              <a:t>König</a:t>
            </a:r>
            <a:br>
              <a:rPr lang="de-DE" altLang="de-DE" b="1" dirty="0">
                <a:solidFill>
                  <a:srgbClr val="3366FF"/>
                </a:solidFill>
              </a:rPr>
            </a:br>
            <a:r>
              <a:rPr lang="de-DE" altLang="de-DE" b="1" dirty="0" smtClean="0">
                <a:solidFill>
                  <a:srgbClr val="3366FF"/>
                </a:solidFill>
              </a:rPr>
              <a:t>matt.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3239709"/>
            <a:ext cx="3402878" cy="339426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Fuenfhundert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218113"/>
            <a:ext cx="26876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FF99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Lösung: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Matt 10</a:t>
            </a:r>
          </a:p>
        </p:txBody>
      </p:sp>
      <p:sp>
        <p:nvSpPr>
          <p:cNvPr id="26628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19138" y="1978025"/>
            <a:ext cx="77374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</a:rPr>
              <a:t>Setze den schwarzen </a:t>
            </a:r>
            <a:r>
              <a:rPr lang="de-DE" altLang="de-DE" b="1" dirty="0">
                <a:solidFill>
                  <a:srgbClr val="3366FF"/>
                </a:solidFill>
              </a:rPr>
              <a:t>König</a:t>
            </a:r>
            <a:br>
              <a:rPr lang="de-DE" altLang="de-DE" b="1" dirty="0">
                <a:solidFill>
                  <a:srgbClr val="3366FF"/>
                </a:solidFill>
              </a:rPr>
            </a:br>
            <a:r>
              <a:rPr lang="de-DE" altLang="de-DE" b="1" dirty="0" smtClean="0">
                <a:solidFill>
                  <a:srgbClr val="3366FF"/>
                </a:solidFill>
              </a:rPr>
              <a:t>matt.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3239709"/>
            <a:ext cx="3402878" cy="3394263"/>
          </a:xfrm>
          <a:prstGeom prst="rect">
            <a:avLst/>
          </a:prstGeom>
        </p:spPr>
      </p:pic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356100" y="3779838"/>
            <a:ext cx="410051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1.Tb7-b6#</a:t>
            </a:r>
            <a:endParaRPr lang="de-DE" altLang="de-DE" dirty="0">
              <a:solidFill>
                <a:schemeClr val="bg2"/>
              </a:solidFill>
            </a:endParaRPr>
          </a:p>
        </p:txBody>
      </p:sp>
      <p:cxnSp>
        <p:nvCxnSpPr>
          <p:cNvPr id="26631" name="Gerade Verbindung mit Pfeil 8"/>
          <p:cNvCxnSpPr>
            <a:cxnSpLocks noChangeShapeType="1"/>
          </p:cNvCxnSpPr>
          <p:nvPr/>
        </p:nvCxnSpPr>
        <p:spPr bwMode="auto">
          <a:xfrm flipV="1">
            <a:off x="1475656" y="4108418"/>
            <a:ext cx="0" cy="400702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FF99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Matt 20</a:t>
            </a:r>
          </a:p>
        </p:txBody>
      </p:sp>
      <p:sp>
        <p:nvSpPr>
          <p:cNvPr id="2765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276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grpSp>
        <p:nvGrpSpPr>
          <p:cNvPr id="10" name="Gruppieren 9"/>
          <p:cNvGrpSpPr>
            <a:grpSpLocks/>
          </p:cNvGrpSpPr>
          <p:nvPr/>
        </p:nvGrpSpPr>
        <p:grpSpPr bwMode="auto">
          <a:xfrm>
            <a:off x="719138" y="2460625"/>
            <a:ext cx="7737475" cy="2592388"/>
            <a:chOff x="719138" y="2460947"/>
            <a:chExt cx="7737475" cy="2592289"/>
          </a:xfrm>
        </p:grpSpPr>
        <p:sp>
          <p:nvSpPr>
            <p:cNvPr id="11" name="Rechteck 10"/>
            <p:cNvSpPr/>
            <p:nvPr/>
          </p:nvSpPr>
          <p:spPr>
            <a:xfrm>
              <a:off x="719138" y="2852936"/>
              <a:ext cx="7737475" cy="19389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12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Risiko</a:t>
              </a:r>
            </a:p>
          </p:txBody>
        </p:sp>
        <p:sp>
          <p:nvSpPr>
            <p:cNvPr id="27655" name="Gewitterblitz 11"/>
            <p:cNvSpPr>
              <a:spLocks noChangeArrowheads="1"/>
            </p:cNvSpPr>
            <p:nvPr/>
          </p:nvSpPr>
          <p:spPr bwMode="auto">
            <a:xfrm rot="609026">
              <a:off x="990387" y="2460948"/>
              <a:ext cx="792088" cy="2592288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</a:pPr>
              <a:endParaRPr lang="de-DE" altLang="de-DE"/>
            </a:p>
          </p:txBody>
        </p:sp>
        <p:sp>
          <p:nvSpPr>
            <p:cNvPr id="27656" name="Gewitterblitz 12"/>
            <p:cNvSpPr>
              <a:spLocks noChangeArrowheads="1"/>
            </p:cNvSpPr>
            <p:nvPr/>
          </p:nvSpPr>
          <p:spPr bwMode="auto">
            <a:xfrm rot="20990974" flipH="1">
              <a:off x="7302103" y="2460947"/>
              <a:ext cx="792088" cy="2592288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</a:pPr>
              <a:endParaRPr lang="de-DE" alt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FF99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Matt 20</a:t>
            </a:r>
          </a:p>
        </p:txBody>
      </p:sp>
      <p:sp>
        <p:nvSpPr>
          <p:cNvPr id="2867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286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19138" y="1978025"/>
            <a:ext cx="77374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</a:rPr>
              <a:t>Setze den schwarzen </a:t>
            </a:r>
            <a:r>
              <a:rPr lang="de-DE" altLang="de-DE" b="1" dirty="0">
                <a:solidFill>
                  <a:srgbClr val="3366FF"/>
                </a:solidFill>
              </a:rPr>
              <a:t>König</a:t>
            </a:r>
            <a:br>
              <a:rPr lang="de-DE" altLang="de-DE" b="1" dirty="0">
                <a:solidFill>
                  <a:srgbClr val="3366FF"/>
                </a:solidFill>
              </a:rPr>
            </a:br>
            <a:r>
              <a:rPr lang="de-DE" altLang="de-DE" b="1" dirty="0" smtClean="0">
                <a:solidFill>
                  <a:srgbClr val="3366FF"/>
                </a:solidFill>
              </a:rPr>
              <a:t>matt.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3239709"/>
            <a:ext cx="3394263" cy="339426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FF99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Lösung: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Matt 20</a:t>
            </a:r>
          </a:p>
        </p:txBody>
      </p:sp>
      <p:sp>
        <p:nvSpPr>
          <p:cNvPr id="2969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19138" y="1978025"/>
            <a:ext cx="77374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</a:rPr>
              <a:t>Setze den schwarzen </a:t>
            </a:r>
            <a:r>
              <a:rPr lang="de-DE" altLang="de-DE" b="1" dirty="0">
                <a:solidFill>
                  <a:srgbClr val="3366FF"/>
                </a:solidFill>
              </a:rPr>
              <a:t>König</a:t>
            </a:r>
            <a:br>
              <a:rPr lang="de-DE" altLang="de-DE" b="1" dirty="0">
                <a:solidFill>
                  <a:srgbClr val="3366FF"/>
                </a:solidFill>
              </a:rPr>
            </a:br>
            <a:r>
              <a:rPr lang="de-DE" altLang="de-DE" b="1" dirty="0" smtClean="0">
                <a:solidFill>
                  <a:srgbClr val="3366FF"/>
                </a:solidFill>
              </a:rPr>
              <a:t>matt.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4356100" y="3779838"/>
            <a:ext cx="410051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1.Tf7-h7#</a:t>
            </a:r>
            <a:endParaRPr lang="de-DE" altLang="de-DE" dirty="0">
              <a:solidFill>
                <a:schemeClr val="bg2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3239709"/>
            <a:ext cx="3394263" cy="3394263"/>
          </a:xfrm>
          <a:prstGeom prst="rect">
            <a:avLst/>
          </a:prstGeom>
        </p:spPr>
      </p:pic>
      <p:cxnSp>
        <p:nvCxnSpPr>
          <p:cNvPr id="29702" name="Gerade Verbindung mit Pfeil 8"/>
          <p:cNvCxnSpPr>
            <a:cxnSpLocks noChangeShapeType="1"/>
          </p:cNvCxnSpPr>
          <p:nvPr/>
        </p:nvCxnSpPr>
        <p:spPr bwMode="auto">
          <a:xfrm flipH="1">
            <a:off x="3059832" y="4005064"/>
            <a:ext cx="720080" cy="0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FF99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Matt 50</a:t>
            </a:r>
          </a:p>
        </p:txBody>
      </p:sp>
      <p:sp>
        <p:nvSpPr>
          <p:cNvPr id="3072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307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19138" y="1978025"/>
            <a:ext cx="77374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</a:rPr>
              <a:t>Setze den schwarzen </a:t>
            </a:r>
            <a:r>
              <a:rPr lang="de-DE" altLang="de-DE" b="1" dirty="0">
                <a:solidFill>
                  <a:srgbClr val="3366FF"/>
                </a:solidFill>
              </a:rPr>
              <a:t>König</a:t>
            </a:r>
            <a:br>
              <a:rPr lang="de-DE" altLang="de-DE" b="1" dirty="0">
                <a:solidFill>
                  <a:srgbClr val="3366FF"/>
                </a:solidFill>
              </a:rPr>
            </a:br>
            <a:r>
              <a:rPr lang="de-DE" altLang="de-DE" b="1" dirty="0" smtClean="0">
                <a:solidFill>
                  <a:srgbClr val="3366FF"/>
                </a:solidFill>
              </a:rPr>
              <a:t>matt.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3239709"/>
            <a:ext cx="3394263" cy="339426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6" descr="50euror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218113"/>
            <a:ext cx="26876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FF99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Lösung: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Matt 50</a:t>
            </a:r>
          </a:p>
        </p:txBody>
      </p:sp>
      <p:sp>
        <p:nvSpPr>
          <p:cNvPr id="31748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19138" y="1978025"/>
            <a:ext cx="77374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</a:rPr>
              <a:t>Setze den schwarzen </a:t>
            </a:r>
            <a:r>
              <a:rPr lang="de-DE" altLang="de-DE" b="1" dirty="0">
                <a:solidFill>
                  <a:srgbClr val="3366FF"/>
                </a:solidFill>
              </a:rPr>
              <a:t>König</a:t>
            </a:r>
            <a:br>
              <a:rPr lang="de-DE" altLang="de-DE" b="1" dirty="0">
                <a:solidFill>
                  <a:srgbClr val="3366FF"/>
                </a:solidFill>
              </a:rPr>
            </a:br>
            <a:r>
              <a:rPr lang="de-DE" altLang="de-DE" b="1" dirty="0" smtClean="0">
                <a:solidFill>
                  <a:srgbClr val="3366FF"/>
                </a:solidFill>
              </a:rPr>
              <a:t>matt.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4356100" y="3779838"/>
            <a:ext cx="410051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1.Te7-e8#</a:t>
            </a:r>
            <a:endParaRPr lang="de-DE" altLang="de-DE" dirty="0">
              <a:solidFill>
                <a:schemeClr val="bg2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3239709"/>
            <a:ext cx="3394263" cy="3394263"/>
          </a:xfrm>
          <a:prstGeom prst="rect">
            <a:avLst/>
          </a:prstGeom>
        </p:spPr>
      </p:pic>
      <p:cxnSp>
        <p:nvCxnSpPr>
          <p:cNvPr id="18" name="Gerade Verbindung mit Pfeil 8"/>
          <p:cNvCxnSpPr>
            <a:cxnSpLocks noChangeShapeType="1"/>
          </p:cNvCxnSpPr>
          <p:nvPr/>
        </p:nvCxnSpPr>
        <p:spPr bwMode="auto">
          <a:xfrm>
            <a:off x="2592000" y="3501008"/>
            <a:ext cx="0" cy="432048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FF99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Matt 100</a:t>
            </a:r>
          </a:p>
        </p:txBody>
      </p:sp>
      <p:sp>
        <p:nvSpPr>
          <p:cNvPr id="3277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327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grpSp>
        <p:nvGrpSpPr>
          <p:cNvPr id="10" name="Gruppieren 9"/>
          <p:cNvGrpSpPr>
            <a:grpSpLocks/>
          </p:cNvGrpSpPr>
          <p:nvPr/>
        </p:nvGrpSpPr>
        <p:grpSpPr bwMode="auto">
          <a:xfrm>
            <a:off x="719138" y="2460625"/>
            <a:ext cx="7737475" cy="2592388"/>
            <a:chOff x="719138" y="2460947"/>
            <a:chExt cx="7737475" cy="2592289"/>
          </a:xfrm>
        </p:grpSpPr>
        <p:sp>
          <p:nvSpPr>
            <p:cNvPr id="11" name="Rechteck 10"/>
            <p:cNvSpPr/>
            <p:nvPr/>
          </p:nvSpPr>
          <p:spPr>
            <a:xfrm>
              <a:off x="719138" y="2852936"/>
              <a:ext cx="7737475" cy="19389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12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Risiko</a:t>
              </a:r>
            </a:p>
          </p:txBody>
        </p:sp>
        <p:sp>
          <p:nvSpPr>
            <p:cNvPr id="32775" name="Gewitterblitz 11"/>
            <p:cNvSpPr>
              <a:spLocks noChangeArrowheads="1"/>
            </p:cNvSpPr>
            <p:nvPr/>
          </p:nvSpPr>
          <p:spPr bwMode="auto">
            <a:xfrm rot="609026">
              <a:off x="990387" y="2460948"/>
              <a:ext cx="792088" cy="2592288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</a:pPr>
              <a:endParaRPr lang="de-DE" altLang="de-DE"/>
            </a:p>
          </p:txBody>
        </p:sp>
        <p:sp>
          <p:nvSpPr>
            <p:cNvPr id="32776" name="Gewitterblitz 12"/>
            <p:cNvSpPr>
              <a:spLocks noChangeArrowheads="1"/>
            </p:cNvSpPr>
            <p:nvPr/>
          </p:nvSpPr>
          <p:spPr bwMode="auto">
            <a:xfrm rot="20990974" flipH="1">
              <a:off x="7302103" y="2460947"/>
              <a:ext cx="792088" cy="2592288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</a:pPr>
              <a:endParaRPr lang="de-DE" alt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3379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FF99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rgbClr val="000000"/>
                </a:solidFill>
              </a:rPr>
              <a:t>Frage </a:t>
            </a:r>
            <a:br>
              <a:rPr lang="de-DE" altLang="de-DE" sz="3200" b="1" smtClean="0">
                <a:solidFill>
                  <a:srgbClr val="000000"/>
                </a:solidFill>
              </a:rPr>
            </a:br>
            <a:r>
              <a:rPr lang="de-DE" altLang="de-DE" sz="3200" b="1" smtClean="0">
                <a:solidFill>
                  <a:srgbClr val="000000"/>
                </a:solidFill>
              </a:rPr>
              <a:t> </a:t>
            </a:r>
            <a:r>
              <a:rPr lang="de-DE" altLang="de-DE" sz="3200" b="1" smtClean="0">
                <a:solidFill>
                  <a:schemeClr val="tx1"/>
                </a:solidFill>
              </a:rPr>
              <a:t>Matt </a:t>
            </a:r>
            <a:r>
              <a:rPr lang="de-DE" altLang="de-DE" sz="3200" b="1" smtClean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19138" y="1978025"/>
            <a:ext cx="77374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</a:rPr>
              <a:t>Setze den schwarzen </a:t>
            </a:r>
            <a:r>
              <a:rPr lang="de-DE" altLang="de-DE" b="1" dirty="0">
                <a:solidFill>
                  <a:srgbClr val="3366FF"/>
                </a:solidFill>
              </a:rPr>
              <a:t>König</a:t>
            </a:r>
            <a:br>
              <a:rPr lang="de-DE" altLang="de-DE" b="1" dirty="0">
                <a:solidFill>
                  <a:srgbClr val="3366FF"/>
                </a:solidFill>
              </a:rPr>
            </a:br>
            <a:r>
              <a:rPr lang="de-DE" altLang="de-DE" b="1" dirty="0" smtClean="0">
                <a:solidFill>
                  <a:srgbClr val="3366FF"/>
                </a:solidFill>
              </a:rPr>
              <a:t>matt.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3239709"/>
            <a:ext cx="3413923" cy="341826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de-DE" altLang="de-DE" sz="4800" b="1" smtClean="0">
                <a:solidFill>
                  <a:srgbClr val="3366FF"/>
                </a:solidFill>
              </a:rPr>
              <a:t>Wissensquiz</a:t>
            </a:r>
          </a:p>
        </p:txBody>
      </p:sp>
      <p:graphicFrame>
        <p:nvGraphicFramePr>
          <p:cNvPr id="7171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95788980"/>
              </p:ext>
            </p:extLst>
          </p:nvPr>
        </p:nvGraphicFramePr>
        <p:xfrm>
          <a:off x="530225" y="1250950"/>
          <a:ext cx="7899400" cy="543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Document" r:id="rId3" imgW="8222335" imgH="5656172" progId="Word.Document.8">
                  <p:embed/>
                </p:oleObj>
              </mc:Choice>
              <mc:Fallback>
                <p:oleObj name="Document" r:id="rId3" imgW="8222335" imgH="565617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1250950"/>
                        <a:ext cx="7899400" cy="543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066800" y="3657600"/>
            <a:ext cx="152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650875" y="3790950"/>
            <a:ext cx="1069975" cy="5286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20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650875" y="4554538"/>
            <a:ext cx="1069975" cy="5286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6" action="ppaction://hlinksldjump"/>
              </a:rPr>
              <a:t>50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650875" y="5316538"/>
            <a:ext cx="1069975" cy="527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7" action="ppaction://hlinksldjump"/>
              </a:rPr>
              <a:t>100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650875" y="2262188"/>
            <a:ext cx="1069975" cy="5286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5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655638" y="3024188"/>
            <a:ext cx="1069975" cy="5286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10</a:t>
            </a:r>
            <a:endParaRPr kumimoji="0" lang="de-DE" altLang="de-DE" sz="2800" b="1">
              <a:solidFill>
                <a:srgbClr val="FFFF00"/>
              </a:solidFill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3305175" y="2262188"/>
            <a:ext cx="1066800" cy="5286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0" action="ppaction://hlinksldjump"/>
              </a:rPr>
              <a:t>5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4633913" y="2262188"/>
            <a:ext cx="1066800" cy="5286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1" action="ppaction://hlinksldjump"/>
              </a:rPr>
              <a:t>5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7285038" y="3024188"/>
            <a:ext cx="1066800" cy="5286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2" action="ppaction://hlinksldjump"/>
              </a:rPr>
              <a:t>10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4633913" y="3024188"/>
            <a:ext cx="1066800" cy="5286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3" action="ppaction://hlinksldjump"/>
              </a:rPr>
              <a:t>10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76" name="Text Box 56"/>
          <p:cNvSpPr txBox="1">
            <a:spLocks noChangeArrowheads="1"/>
          </p:cNvSpPr>
          <p:nvPr/>
        </p:nvSpPr>
        <p:spPr bwMode="auto">
          <a:xfrm>
            <a:off x="3305175" y="3024188"/>
            <a:ext cx="1066800" cy="5286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4" action="ppaction://hlinksldjump"/>
              </a:rPr>
              <a:t>10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1981200" y="3024188"/>
            <a:ext cx="1066800" cy="5286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5" action="ppaction://hlinksldjump"/>
              </a:rPr>
              <a:t>10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78" name="Text Box 58"/>
          <p:cNvSpPr txBox="1">
            <a:spLocks noChangeArrowheads="1"/>
          </p:cNvSpPr>
          <p:nvPr/>
        </p:nvSpPr>
        <p:spPr bwMode="auto">
          <a:xfrm>
            <a:off x="7286625" y="3790950"/>
            <a:ext cx="1066800" cy="5286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6" action="ppaction://hlinksldjump"/>
              </a:rPr>
              <a:t>20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79" name="Text Box 59"/>
          <p:cNvSpPr txBox="1">
            <a:spLocks noChangeArrowheads="1"/>
          </p:cNvSpPr>
          <p:nvPr/>
        </p:nvSpPr>
        <p:spPr bwMode="auto">
          <a:xfrm>
            <a:off x="4633913" y="3790950"/>
            <a:ext cx="1066800" cy="5286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7" action="ppaction://hlinksldjump"/>
              </a:rPr>
              <a:t>20</a:t>
            </a:r>
            <a:endParaRPr kumimoji="0" lang="de-DE" altLang="de-DE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3305175" y="3790950"/>
            <a:ext cx="1066800" cy="5286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8" action="ppaction://hlinksldjump"/>
              </a:rPr>
              <a:t>20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1979613" y="3790950"/>
            <a:ext cx="1066800" cy="5286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9" action="ppaction://hlinksldjump"/>
              </a:rPr>
              <a:t>20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7286625" y="4554538"/>
            <a:ext cx="1066800" cy="5286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0" action="ppaction://hlinksldjump"/>
              </a:rPr>
              <a:t>50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83" name="Text Box 63"/>
          <p:cNvSpPr txBox="1">
            <a:spLocks noChangeArrowheads="1"/>
          </p:cNvSpPr>
          <p:nvPr/>
        </p:nvSpPr>
        <p:spPr bwMode="auto">
          <a:xfrm>
            <a:off x="4633913" y="4554538"/>
            <a:ext cx="1066800" cy="5286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1" action="ppaction://hlinksldjump"/>
              </a:rPr>
              <a:t>50</a:t>
            </a:r>
            <a:endParaRPr kumimoji="0" lang="de-DE" altLang="de-DE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3305175" y="4554538"/>
            <a:ext cx="1066800" cy="5286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2" action="ppaction://hlinksldjump"/>
              </a:rPr>
              <a:t>50</a:t>
            </a:r>
            <a:endParaRPr kumimoji="0" lang="de-DE" altLang="de-DE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85" name="Text Box 65"/>
          <p:cNvSpPr txBox="1">
            <a:spLocks noChangeArrowheads="1"/>
          </p:cNvSpPr>
          <p:nvPr/>
        </p:nvSpPr>
        <p:spPr bwMode="auto">
          <a:xfrm>
            <a:off x="1979613" y="4554538"/>
            <a:ext cx="1066800" cy="5286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3" action="ppaction://hlinksldjump"/>
              </a:rPr>
              <a:t>50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7286625" y="5316538"/>
            <a:ext cx="1066800" cy="5286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4" action="ppaction://hlinksldjump"/>
              </a:rPr>
              <a:t>100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4633913" y="5316538"/>
            <a:ext cx="1066800" cy="5286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5" action="ppaction://hlinksldjump"/>
              </a:rPr>
              <a:t>100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1979613" y="5316538"/>
            <a:ext cx="1066800" cy="5286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6" action="ppaction://hlinksldjump"/>
              </a:rPr>
              <a:t>100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3305175" y="5316538"/>
            <a:ext cx="1066800" cy="5286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7" action="ppaction://hlinksldjump"/>
              </a:rPr>
              <a:t>100</a:t>
            </a:r>
            <a:endParaRPr kumimoji="0" lang="de-DE" altLang="de-DE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91" name="Text Box 71"/>
          <p:cNvSpPr txBox="1">
            <a:spLocks noChangeArrowheads="1"/>
          </p:cNvSpPr>
          <p:nvPr/>
        </p:nvSpPr>
        <p:spPr bwMode="auto">
          <a:xfrm>
            <a:off x="1981200" y="2262188"/>
            <a:ext cx="1066800" cy="5286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8" action="ppaction://hlinksldjump"/>
              </a:rPr>
              <a:t>5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7285038" y="2260600"/>
            <a:ext cx="1066800" cy="5286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9" action="ppaction://hlinksldjump"/>
              </a:rPr>
              <a:t>5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92" name="Text Box 72"/>
          <p:cNvSpPr txBox="1">
            <a:spLocks noChangeArrowheads="1"/>
          </p:cNvSpPr>
          <p:nvPr/>
        </p:nvSpPr>
        <p:spPr bwMode="auto">
          <a:xfrm>
            <a:off x="5957888" y="2260600"/>
            <a:ext cx="1066800" cy="5286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0" action="ppaction://hlinksldjump"/>
              </a:rPr>
              <a:t>5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93" name="Text Box 73"/>
          <p:cNvSpPr txBox="1">
            <a:spLocks noChangeArrowheads="1"/>
          </p:cNvSpPr>
          <p:nvPr/>
        </p:nvSpPr>
        <p:spPr bwMode="auto">
          <a:xfrm>
            <a:off x="5957888" y="3024188"/>
            <a:ext cx="1066800" cy="5286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1" action="ppaction://hlinksldjump"/>
              </a:rPr>
              <a:t>10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94" name="Text Box 74"/>
          <p:cNvSpPr txBox="1">
            <a:spLocks noChangeArrowheads="1"/>
          </p:cNvSpPr>
          <p:nvPr/>
        </p:nvSpPr>
        <p:spPr bwMode="auto">
          <a:xfrm>
            <a:off x="5957888" y="3790950"/>
            <a:ext cx="1066800" cy="5286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2" action="ppaction://hlinksldjump"/>
              </a:rPr>
              <a:t>20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5957888" y="4554538"/>
            <a:ext cx="1066800" cy="5286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3" action="ppaction://hlinksldjump"/>
              </a:rPr>
              <a:t>50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96" name="Text Box 76"/>
          <p:cNvSpPr txBox="1">
            <a:spLocks noChangeArrowheads="1"/>
          </p:cNvSpPr>
          <p:nvPr/>
        </p:nvSpPr>
        <p:spPr bwMode="auto">
          <a:xfrm>
            <a:off x="5957888" y="5316538"/>
            <a:ext cx="1066800" cy="5286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4" action="ppaction://hlinksldjump"/>
              </a:rPr>
              <a:t>100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97" name="Text Box 77"/>
          <p:cNvSpPr txBox="1">
            <a:spLocks noChangeArrowheads="1"/>
          </p:cNvSpPr>
          <p:nvPr/>
        </p:nvSpPr>
        <p:spPr bwMode="auto">
          <a:xfrm>
            <a:off x="6121400" y="6211888"/>
            <a:ext cx="2362200" cy="52863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de-DE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5" action="ppaction://hlinksldjump"/>
              </a:rPr>
              <a:t>Spielregeln</a:t>
            </a:r>
            <a:endParaRPr kumimoji="0"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FF99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Lösung: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Matt 100</a:t>
            </a:r>
          </a:p>
        </p:txBody>
      </p:sp>
      <p:sp>
        <p:nvSpPr>
          <p:cNvPr id="3481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19138" y="1978025"/>
            <a:ext cx="77374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</a:rPr>
              <a:t>Setze den schwarzen </a:t>
            </a:r>
            <a:r>
              <a:rPr lang="de-DE" altLang="de-DE" b="1" dirty="0">
                <a:solidFill>
                  <a:srgbClr val="3366FF"/>
                </a:solidFill>
              </a:rPr>
              <a:t>König</a:t>
            </a:r>
            <a:br>
              <a:rPr lang="de-DE" altLang="de-DE" b="1" dirty="0">
                <a:solidFill>
                  <a:srgbClr val="3366FF"/>
                </a:solidFill>
              </a:rPr>
            </a:br>
            <a:r>
              <a:rPr lang="de-DE" altLang="de-DE" b="1" dirty="0" smtClean="0">
                <a:solidFill>
                  <a:srgbClr val="3366FF"/>
                </a:solidFill>
              </a:rPr>
              <a:t>matt.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4356100" y="3779838"/>
            <a:ext cx="410051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1.Th1xh4#</a:t>
            </a:r>
            <a:endParaRPr lang="de-DE" altLang="de-DE" dirty="0">
              <a:solidFill>
                <a:schemeClr val="bg2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3239709"/>
            <a:ext cx="3413923" cy="3418266"/>
          </a:xfrm>
          <a:prstGeom prst="rect">
            <a:avLst/>
          </a:prstGeom>
        </p:spPr>
      </p:pic>
      <p:cxnSp>
        <p:nvCxnSpPr>
          <p:cNvPr id="10" name="Gerade Verbindung mit Pfeil 8"/>
          <p:cNvCxnSpPr>
            <a:cxnSpLocks noChangeShapeType="1"/>
          </p:cNvCxnSpPr>
          <p:nvPr/>
        </p:nvCxnSpPr>
        <p:spPr bwMode="auto">
          <a:xfrm>
            <a:off x="3779912" y="5157192"/>
            <a:ext cx="0" cy="1008112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99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Angriff 5</a:t>
            </a:r>
            <a:endParaRPr lang="de-DE" altLang="de-DE" sz="3200" smtClean="0">
              <a:solidFill>
                <a:schemeClr val="tx1"/>
              </a:solidFill>
            </a:endParaRPr>
          </a:p>
        </p:txBody>
      </p:sp>
      <p:sp>
        <p:nvSpPr>
          <p:cNvPr id="3584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358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35845" name="Text Box 13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Schlage eine zweifach angegriffene </a:t>
            </a:r>
            <a:r>
              <a:rPr lang="de-DE" altLang="de-DE" b="1" dirty="0">
                <a:solidFill>
                  <a:srgbClr val="3366FF"/>
                </a:solidFill>
                <a:cs typeface="Times New Roman" panose="02020603050405020304" pitchFamily="18" charset="0"/>
              </a:rPr>
              <a:t>Figur von </a:t>
            </a: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Schwarz.</a:t>
            </a:r>
            <a:endParaRPr lang="de-DE" altLang="de-DE" b="1" dirty="0">
              <a:solidFill>
                <a:srgbClr val="3366FF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3239709"/>
            <a:ext cx="3418266" cy="341826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356100" y="3779838"/>
            <a:ext cx="410051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1.Lh4xe7</a:t>
            </a:r>
            <a:endParaRPr lang="de-DE" altLang="de-DE" dirty="0">
              <a:solidFill>
                <a:schemeClr val="bg2"/>
              </a:solidFill>
            </a:endParaRPr>
          </a:p>
        </p:txBody>
      </p:sp>
      <p:pic>
        <p:nvPicPr>
          <p:cNvPr id="36866" name="Picture 10" descr="5eu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218113"/>
            <a:ext cx="268763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99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Lösung: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Angriff 5</a:t>
            </a:r>
          </a:p>
        </p:txBody>
      </p:sp>
      <p:sp>
        <p:nvSpPr>
          <p:cNvPr id="3686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Schlage eine zweifach angegriffene </a:t>
            </a:r>
            <a:r>
              <a:rPr lang="de-DE" altLang="de-DE" b="1" dirty="0">
                <a:solidFill>
                  <a:srgbClr val="3366FF"/>
                </a:solidFill>
                <a:cs typeface="Times New Roman" panose="02020603050405020304" pitchFamily="18" charset="0"/>
              </a:rPr>
              <a:t>Figur von </a:t>
            </a: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Schwarz.</a:t>
            </a:r>
            <a:endParaRPr lang="de-DE" altLang="de-DE" b="1" dirty="0">
              <a:solidFill>
                <a:srgbClr val="3366FF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3239709"/>
            <a:ext cx="3418266" cy="3418266"/>
          </a:xfrm>
          <a:prstGeom prst="rect">
            <a:avLst/>
          </a:prstGeom>
        </p:spPr>
      </p:pic>
      <p:cxnSp>
        <p:nvCxnSpPr>
          <p:cNvPr id="36870" name="Gerade Verbindung mit Pfeil 8"/>
          <p:cNvCxnSpPr>
            <a:cxnSpLocks noChangeShapeType="1"/>
          </p:cNvCxnSpPr>
          <p:nvPr/>
        </p:nvCxnSpPr>
        <p:spPr bwMode="auto">
          <a:xfrm>
            <a:off x="2699792" y="4077072"/>
            <a:ext cx="936104" cy="1008112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99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Angriff 10</a:t>
            </a:r>
          </a:p>
        </p:txBody>
      </p:sp>
      <p:sp>
        <p:nvSpPr>
          <p:cNvPr id="3789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378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grpSp>
        <p:nvGrpSpPr>
          <p:cNvPr id="6" name="Gruppieren 5"/>
          <p:cNvGrpSpPr>
            <a:grpSpLocks/>
          </p:cNvGrpSpPr>
          <p:nvPr/>
        </p:nvGrpSpPr>
        <p:grpSpPr bwMode="auto">
          <a:xfrm>
            <a:off x="719138" y="2460625"/>
            <a:ext cx="7737475" cy="2592388"/>
            <a:chOff x="719138" y="2460947"/>
            <a:chExt cx="7737475" cy="2592289"/>
          </a:xfrm>
        </p:grpSpPr>
        <p:sp>
          <p:nvSpPr>
            <p:cNvPr id="7" name="Rechteck 6"/>
            <p:cNvSpPr/>
            <p:nvPr/>
          </p:nvSpPr>
          <p:spPr>
            <a:xfrm>
              <a:off x="719138" y="2852936"/>
              <a:ext cx="7737475" cy="19389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12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Risiko</a:t>
              </a:r>
            </a:p>
          </p:txBody>
        </p:sp>
        <p:sp>
          <p:nvSpPr>
            <p:cNvPr id="37895" name="Gewitterblitz 7"/>
            <p:cNvSpPr>
              <a:spLocks noChangeArrowheads="1"/>
            </p:cNvSpPr>
            <p:nvPr/>
          </p:nvSpPr>
          <p:spPr bwMode="auto">
            <a:xfrm rot="609026">
              <a:off x="990387" y="2460948"/>
              <a:ext cx="792088" cy="2592288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</a:pPr>
              <a:endParaRPr lang="de-DE" altLang="de-DE"/>
            </a:p>
          </p:txBody>
        </p:sp>
        <p:sp>
          <p:nvSpPr>
            <p:cNvPr id="37896" name="Gewitterblitz 8"/>
            <p:cNvSpPr>
              <a:spLocks noChangeArrowheads="1"/>
            </p:cNvSpPr>
            <p:nvPr/>
          </p:nvSpPr>
          <p:spPr bwMode="auto">
            <a:xfrm rot="20990974" flipH="1">
              <a:off x="7302103" y="2460947"/>
              <a:ext cx="792088" cy="2592288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</a:pPr>
              <a:endParaRPr lang="de-DE" alt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3891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38916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99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rgbClr val="000000"/>
                </a:solidFill>
              </a:rPr>
              <a:t>Frage </a:t>
            </a:r>
            <a:br>
              <a:rPr lang="de-DE" altLang="de-DE" sz="3200" b="1" smtClean="0">
                <a:solidFill>
                  <a:srgbClr val="000000"/>
                </a:solidFill>
              </a:rPr>
            </a:br>
            <a:r>
              <a:rPr lang="de-DE" altLang="de-DE" sz="3200" b="1" smtClean="0">
                <a:solidFill>
                  <a:srgbClr val="000000"/>
                </a:solidFill>
              </a:rPr>
              <a:t> </a:t>
            </a:r>
            <a:r>
              <a:rPr lang="de-DE" altLang="de-DE" sz="3200" b="1" smtClean="0">
                <a:solidFill>
                  <a:schemeClr val="tx1"/>
                </a:solidFill>
              </a:rPr>
              <a:t>Angriff </a:t>
            </a:r>
            <a:r>
              <a:rPr lang="de-DE" altLang="de-DE" sz="3200" b="1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Schlage eine zweifach angegriffene </a:t>
            </a:r>
            <a:r>
              <a:rPr lang="de-DE" altLang="de-DE" b="1" dirty="0">
                <a:solidFill>
                  <a:srgbClr val="3366FF"/>
                </a:solidFill>
                <a:cs typeface="Times New Roman" panose="02020603050405020304" pitchFamily="18" charset="0"/>
              </a:rPr>
              <a:t>Figur von </a:t>
            </a: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Schwarz.</a:t>
            </a:r>
            <a:endParaRPr lang="de-DE" altLang="de-DE" b="1" dirty="0">
              <a:solidFill>
                <a:srgbClr val="3366FF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4" y="3239709"/>
            <a:ext cx="3408007" cy="341667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99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Lösung: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Angriff 10</a:t>
            </a:r>
          </a:p>
        </p:txBody>
      </p:sp>
      <p:sp>
        <p:nvSpPr>
          <p:cNvPr id="3993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Schlage eine zweifach angegriffene </a:t>
            </a:r>
            <a:r>
              <a:rPr lang="de-DE" altLang="de-DE" b="1" dirty="0">
                <a:solidFill>
                  <a:srgbClr val="3366FF"/>
                </a:solidFill>
                <a:cs typeface="Times New Roman" panose="02020603050405020304" pitchFamily="18" charset="0"/>
              </a:rPr>
              <a:t>Figur von </a:t>
            </a: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Schwarz.</a:t>
            </a:r>
            <a:endParaRPr lang="de-DE" altLang="de-DE" b="1" dirty="0">
              <a:solidFill>
                <a:srgbClr val="3366FF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356100" y="3779838"/>
            <a:ext cx="4100513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1.Lh3xe6</a:t>
            </a:r>
            <a:endParaRPr lang="de-DE" altLang="de-DE" dirty="0">
              <a:solidFill>
                <a:schemeClr val="bg2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4" y="3239709"/>
            <a:ext cx="3408007" cy="3416679"/>
          </a:xfrm>
          <a:prstGeom prst="rect">
            <a:avLst/>
          </a:prstGeom>
        </p:spPr>
      </p:pic>
      <p:cxnSp>
        <p:nvCxnSpPr>
          <p:cNvPr id="13" name="Gerade Verbindung mit Pfeil 8"/>
          <p:cNvCxnSpPr>
            <a:cxnSpLocks noChangeShapeType="1"/>
          </p:cNvCxnSpPr>
          <p:nvPr/>
        </p:nvCxnSpPr>
        <p:spPr bwMode="auto">
          <a:xfrm>
            <a:off x="2699792" y="4508500"/>
            <a:ext cx="1008112" cy="936724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99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Angriff 20</a:t>
            </a:r>
          </a:p>
        </p:txBody>
      </p:sp>
      <p:sp>
        <p:nvSpPr>
          <p:cNvPr id="4096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409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Schlage eine zweifach angegriffene </a:t>
            </a:r>
            <a:r>
              <a:rPr lang="de-DE" altLang="de-DE" b="1" dirty="0">
                <a:solidFill>
                  <a:srgbClr val="3366FF"/>
                </a:solidFill>
                <a:cs typeface="Times New Roman" panose="02020603050405020304" pitchFamily="18" charset="0"/>
              </a:rPr>
              <a:t>Figur von </a:t>
            </a: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Schwarz.</a:t>
            </a:r>
            <a:endParaRPr lang="de-DE" altLang="de-DE" b="1" dirty="0">
              <a:solidFill>
                <a:srgbClr val="3366FF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5" y="3239709"/>
            <a:ext cx="3416679" cy="341667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Text Box 20"/>
          <p:cNvSpPr txBox="1">
            <a:spLocks noChangeArrowheads="1"/>
          </p:cNvSpPr>
          <p:nvPr/>
        </p:nvSpPr>
        <p:spPr bwMode="auto">
          <a:xfrm>
            <a:off x="4356100" y="3779838"/>
            <a:ext cx="41005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1.De5xe7</a:t>
            </a:r>
            <a:endParaRPr lang="de-DE" altLang="de-DE" dirty="0">
              <a:solidFill>
                <a:schemeClr val="bg2"/>
              </a:solidFill>
            </a:endParaRPr>
          </a:p>
        </p:txBody>
      </p:sp>
      <p:pic>
        <p:nvPicPr>
          <p:cNvPr id="41986" name="Picture 8" descr="20euror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218113"/>
            <a:ext cx="26876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99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Lösung: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Angriff 20</a:t>
            </a:r>
          </a:p>
        </p:txBody>
      </p:sp>
      <p:sp>
        <p:nvSpPr>
          <p:cNvPr id="41988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Schlage eine zweifach angegriffene </a:t>
            </a:r>
            <a:r>
              <a:rPr lang="de-DE" altLang="de-DE" b="1" dirty="0">
                <a:solidFill>
                  <a:srgbClr val="3366FF"/>
                </a:solidFill>
                <a:cs typeface="Times New Roman" panose="02020603050405020304" pitchFamily="18" charset="0"/>
              </a:rPr>
              <a:t>Figur von </a:t>
            </a: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Schwarz.</a:t>
            </a:r>
            <a:endParaRPr lang="de-DE" altLang="de-DE" b="1" dirty="0">
              <a:solidFill>
                <a:srgbClr val="3366FF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5" y="3239709"/>
            <a:ext cx="3416679" cy="3416679"/>
          </a:xfrm>
          <a:prstGeom prst="rect">
            <a:avLst/>
          </a:prstGeom>
        </p:spPr>
      </p:pic>
      <p:cxnSp>
        <p:nvCxnSpPr>
          <p:cNvPr id="41990" name="Gerade Verbindung mit Pfeil 8"/>
          <p:cNvCxnSpPr>
            <a:cxnSpLocks noChangeShapeType="1"/>
          </p:cNvCxnSpPr>
          <p:nvPr/>
        </p:nvCxnSpPr>
        <p:spPr bwMode="auto">
          <a:xfrm flipH="1">
            <a:off x="2627784" y="4077072"/>
            <a:ext cx="1" cy="576064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uenfhundert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159000"/>
            <a:ext cx="55784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2458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grpSp>
        <p:nvGrpSpPr>
          <p:cNvPr id="7" name="Gruppieren 6"/>
          <p:cNvGrpSpPr>
            <a:grpSpLocks/>
          </p:cNvGrpSpPr>
          <p:nvPr/>
        </p:nvGrpSpPr>
        <p:grpSpPr bwMode="auto">
          <a:xfrm>
            <a:off x="6629400" y="2159000"/>
            <a:ext cx="1887538" cy="1931988"/>
            <a:chOff x="6629400" y="2159000"/>
            <a:chExt cx="1887055" cy="1932235"/>
          </a:xfrm>
        </p:grpSpPr>
        <p:pic>
          <p:nvPicPr>
            <p:cNvPr id="24583" name="Grafik 7" descr="Shamrock PNG Transparent Images | PNG All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025" y="2159000"/>
              <a:ext cx="1786588" cy="193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eck 8"/>
            <p:cNvSpPr/>
            <p:nvPr/>
          </p:nvSpPr>
          <p:spPr>
            <a:xfrm>
              <a:off x="6629400" y="3105805"/>
              <a:ext cx="188705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28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Viel Glück</a:t>
              </a: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19138" y="539750"/>
            <a:ext cx="7737475" cy="1079500"/>
          </a:xfrm>
          <a:prstGeom prst="rect">
            <a:avLst/>
          </a:prstGeom>
          <a:solidFill>
            <a:srgbClr val="FF99CC"/>
          </a:solidFill>
          <a:ln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Angriff 50</a:t>
            </a:r>
            <a:endParaRPr lang="de-DE" altLang="de-DE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356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99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dirty="0" smtClean="0">
                <a:solidFill>
                  <a:schemeClr val="tx1"/>
                </a:solidFill>
              </a:rPr>
              <a:t/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Frage:</a:t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 Angriff 50</a:t>
            </a:r>
          </a:p>
        </p:txBody>
      </p:sp>
      <p:sp>
        <p:nvSpPr>
          <p:cNvPr id="4301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430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Schlage eine zweifach angegriffene </a:t>
            </a:r>
            <a:r>
              <a:rPr lang="de-DE" altLang="de-DE" b="1" dirty="0">
                <a:solidFill>
                  <a:srgbClr val="3366FF"/>
                </a:solidFill>
                <a:cs typeface="Times New Roman" panose="02020603050405020304" pitchFamily="18" charset="0"/>
              </a:rPr>
              <a:t>Figur von </a:t>
            </a: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Schwarz.</a:t>
            </a:r>
            <a:endParaRPr lang="de-DE" altLang="de-DE" b="1" dirty="0">
              <a:solidFill>
                <a:srgbClr val="3366FF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6" y="3239709"/>
            <a:ext cx="3416679" cy="341667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685800" y="15240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de-DE" sz="2800"/>
              <a:t>Startguthaben: 1000,- €</a:t>
            </a:r>
          </a:p>
          <a:p>
            <a:pPr>
              <a:lnSpc>
                <a:spcPct val="90000"/>
              </a:lnSpc>
            </a:pPr>
            <a:r>
              <a:rPr lang="de-DE" altLang="de-DE" sz="2800"/>
              <a:t>Fragen</a:t>
            </a:r>
          </a:p>
          <a:p>
            <a:pPr lvl="1">
              <a:lnSpc>
                <a:spcPct val="90000"/>
              </a:lnSpc>
            </a:pPr>
            <a:r>
              <a:rPr lang="de-DE" altLang="de-DE" sz="2400"/>
              <a:t>Richtige Antwort: Gewinn</a:t>
            </a:r>
          </a:p>
          <a:p>
            <a:pPr lvl="1">
              <a:lnSpc>
                <a:spcPct val="90000"/>
              </a:lnSpc>
            </a:pPr>
            <a:r>
              <a:rPr lang="de-DE" altLang="de-DE" sz="2400"/>
              <a:t>Falsche Antwort:</a:t>
            </a:r>
          </a:p>
          <a:p>
            <a:pPr lvl="2">
              <a:lnSpc>
                <a:spcPct val="90000"/>
              </a:lnSpc>
            </a:pPr>
            <a:r>
              <a:rPr lang="de-DE" altLang="de-DE" sz="2000"/>
              <a:t>Abzug</a:t>
            </a:r>
          </a:p>
          <a:p>
            <a:pPr lvl="2">
              <a:lnSpc>
                <a:spcPct val="90000"/>
              </a:lnSpc>
            </a:pPr>
            <a:r>
              <a:rPr lang="de-DE" altLang="de-DE" sz="2000"/>
              <a:t>Schnellste Gruppe darf antworten</a:t>
            </a:r>
          </a:p>
          <a:p>
            <a:pPr>
              <a:lnSpc>
                <a:spcPct val="90000"/>
              </a:lnSpc>
            </a:pPr>
            <a:r>
              <a:rPr lang="de-DE" altLang="de-DE" sz="2800"/>
              <a:t>Sonderfelder:</a:t>
            </a:r>
          </a:p>
          <a:p>
            <a:pPr lvl="1">
              <a:lnSpc>
                <a:spcPct val="90000"/>
              </a:lnSpc>
            </a:pPr>
            <a:r>
              <a:rPr lang="de-DE" altLang="de-DE" sz="2400"/>
              <a:t>Joker: 100,- € extra</a:t>
            </a:r>
          </a:p>
          <a:p>
            <a:pPr lvl="1">
              <a:lnSpc>
                <a:spcPct val="90000"/>
              </a:lnSpc>
            </a:pPr>
            <a:r>
              <a:rPr lang="de-DE" altLang="de-DE" sz="2400"/>
              <a:t>Glücksfrage:</a:t>
            </a:r>
          </a:p>
          <a:p>
            <a:pPr lvl="2">
              <a:lnSpc>
                <a:spcPct val="90000"/>
              </a:lnSpc>
            </a:pPr>
            <a:r>
              <a:rPr lang="de-DE" altLang="de-DE" sz="2000"/>
              <a:t>500,- € bei richtiger Antwort</a:t>
            </a:r>
          </a:p>
          <a:p>
            <a:pPr lvl="2">
              <a:lnSpc>
                <a:spcPct val="90000"/>
              </a:lnSpc>
            </a:pPr>
            <a:r>
              <a:rPr lang="de-DE" altLang="de-DE" sz="2000"/>
              <a:t>Kein Risiko</a:t>
            </a:r>
          </a:p>
          <a:p>
            <a:pPr lvl="1">
              <a:lnSpc>
                <a:spcPct val="90000"/>
              </a:lnSpc>
            </a:pPr>
            <a:r>
              <a:rPr lang="de-DE" altLang="de-DE" sz="2400"/>
              <a:t>Risiko: Selbstbestimmter Einsatz</a:t>
            </a:r>
          </a:p>
        </p:txBody>
      </p:sp>
      <p:sp>
        <p:nvSpPr>
          <p:cNvPr id="8195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719138" y="539750"/>
            <a:ext cx="7737475" cy="53975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b="1"/>
              <a:t>Spielregeln</a:t>
            </a:r>
            <a:endParaRPr lang="de-DE" alt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99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Lösung: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Angriff 50</a:t>
            </a:r>
          </a:p>
        </p:txBody>
      </p:sp>
      <p:sp>
        <p:nvSpPr>
          <p:cNvPr id="44036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Schlage eine zweifach angegriffene </a:t>
            </a:r>
            <a:r>
              <a:rPr lang="de-DE" altLang="de-DE" b="1" dirty="0">
                <a:solidFill>
                  <a:srgbClr val="3366FF"/>
                </a:solidFill>
                <a:cs typeface="Times New Roman" panose="02020603050405020304" pitchFamily="18" charset="0"/>
              </a:rPr>
              <a:t>Figur von </a:t>
            </a: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Schwarz.</a:t>
            </a:r>
            <a:endParaRPr lang="de-DE" altLang="de-DE" b="1" dirty="0">
              <a:solidFill>
                <a:srgbClr val="3366FF"/>
              </a:solidFill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4356100" y="3779838"/>
            <a:ext cx="41005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1.Df6xf7</a:t>
            </a: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+</a:t>
            </a:r>
            <a:endParaRPr lang="de-DE" altLang="de-DE" dirty="0">
              <a:solidFill>
                <a:schemeClr val="bg2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6" y="3239709"/>
            <a:ext cx="3416679" cy="3416679"/>
          </a:xfrm>
          <a:prstGeom prst="rect">
            <a:avLst/>
          </a:prstGeom>
        </p:spPr>
      </p:pic>
      <p:cxnSp>
        <p:nvCxnSpPr>
          <p:cNvPr id="12" name="Gerade Verbindung mit Pfeil 8"/>
          <p:cNvCxnSpPr>
            <a:cxnSpLocks noChangeShapeType="1"/>
          </p:cNvCxnSpPr>
          <p:nvPr/>
        </p:nvCxnSpPr>
        <p:spPr bwMode="auto">
          <a:xfrm>
            <a:off x="2987824" y="4005064"/>
            <a:ext cx="4261" cy="387456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99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Angriff 100</a:t>
            </a:r>
          </a:p>
        </p:txBody>
      </p:sp>
      <p:sp>
        <p:nvSpPr>
          <p:cNvPr id="4505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450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grpSp>
        <p:nvGrpSpPr>
          <p:cNvPr id="6" name="Gruppieren 5"/>
          <p:cNvGrpSpPr>
            <a:grpSpLocks/>
          </p:cNvGrpSpPr>
          <p:nvPr/>
        </p:nvGrpSpPr>
        <p:grpSpPr bwMode="auto">
          <a:xfrm>
            <a:off x="719138" y="2460625"/>
            <a:ext cx="7737475" cy="2592388"/>
            <a:chOff x="719138" y="2460947"/>
            <a:chExt cx="7737475" cy="2592289"/>
          </a:xfrm>
        </p:grpSpPr>
        <p:sp>
          <p:nvSpPr>
            <p:cNvPr id="7" name="Rechteck 6"/>
            <p:cNvSpPr/>
            <p:nvPr/>
          </p:nvSpPr>
          <p:spPr>
            <a:xfrm>
              <a:off x="719138" y="2852936"/>
              <a:ext cx="7737475" cy="19389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12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Risiko</a:t>
              </a:r>
            </a:p>
          </p:txBody>
        </p:sp>
        <p:sp>
          <p:nvSpPr>
            <p:cNvPr id="45063" name="Gewitterblitz 7"/>
            <p:cNvSpPr>
              <a:spLocks noChangeArrowheads="1"/>
            </p:cNvSpPr>
            <p:nvPr/>
          </p:nvSpPr>
          <p:spPr bwMode="auto">
            <a:xfrm rot="609026">
              <a:off x="990387" y="2460948"/>
              <a:ext cx="792088" cy="2592288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</a:pPr>
              <a:endParaRPr lang="de-DE" altLang="de-DE"/>
            </a:p>
          </p:txBody>
        </p:sp>
        <p:sp>
          <p:nvSpPr>
            <p:cNvPr id="45064" name="Gewitterblitz 8"/>
            <p:cNvSpPr>
              <a:spLocks noChangeArrowheads="1"/>
            </p:cNvSpPr>
            <p:nvPr/>
          </p:nvSpPr>
          <p:spPr bwMode="auto">
            <a:xfrm rot="20990974" flipH="1">
              <a:off x="7302103" y="2460947"/>
              <a:ext cx="792088" cy="2592288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</a:pPr>
              <a:endParaRPr lang="de-DE" alt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99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Angriff 100</a:t>
            </a:r>
          </a:p>
        </p:txBody>
      </p:sp>
      <p:sp>
        <p:nvSpPr>
          <p:cNvPr id="4608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460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Schlage eine zweifach angegriffene </a:t>
            </a:r>
            <a:r>
              <a:rPr lang="de-DE" altLang="de-DE" b="1" dirty="0">
                <a:solidFill>
                  <a:srgbClr val="3366FF"/>
                </a:solidFill>
                <a:cs typeface="Times New Roman" panose="02020603050405020304" pitchFamily="18" charset="0"/>
              </a:rPr>
              <a:t>Figur von </a:t>
            </a: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Schwarz.</a:t>
            </a:r>
            <a:endParaRPr lang="de-DE" altLang="de-DE" b="1" dirty="0">
              <a:solidFill>
                <a:srgbClr val="3366FF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3" y="3239709"/>
            <a:ext cx="3412343" cy="341667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Text Box 20"/>
          <p:cNvSpPr txBox="1">
            <a:spLocks noChangeArrowheads="1"/>
          </p:cNvSpPr>
          <p:nvPr/>
        </p:nvSpPr>
        <p:spPr bwMode="auto">
          <a:xfrm>
            <a:off x="4356100" y="3779838"/>
            <a:ext cx="410051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1.Lf3xb7</a:t>
            </a:r>
            <a:endParaRPr lang="de-DE" altLang="de-DE" dirty="0">
              <a:solidFill>
                <a:schemeClr val="bg2"/>
              </a:solidFill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99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Antwort: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Angriff 100</a:t>
            </a:r>
          </a:p>
        </p:txBody>
      </p:sp>
      <p:sp>
        <p:nvSpPr>
          <p:cNvPr id="4710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Schlage eine zweifach angegriffene </a:t>
            </a:r>
            <a:r>
              <a:rPr lang="de-DE" altLang="de-DE" b="1" dirty="0">
                <a:solidFill>
                  <a:srgbClr val="3366FF"/>
                </a:solidFill>
                <a:cs typeface="Times New Roman" panose="02020603050405020304" pitchFamily="18" charset="0"/>
              </a:rPr>
              <a:t>Figur von </a:t>
            </a: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Schwarz.</a:t>
            </a:r>
            <a:endParaRPr lang="de-DE" altLang="de-DE" b="1" dirty="0">
              <a:solidFill>
                <a:srgbClr val="3366FF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3" y="3239709"/>
            <a:ext cx="3412343" cy="3416679"/>
          </a:xfrm>
          <a:prstGeom prst="rect">
            <a:avLst/>
          </a:prstGeom>
        </p:spPr>
      </p:pic>
      <p:cxnSp>
        <p:nvCxnSpPr>
          <p:cNvPr id="47109" name="Gerade Verbindung mit Pfeil 8"/>
          <p:cNvCxnSpPr>
            <a:cxnSpLocks noChangeShapeType="1"/>
          </p:cNvCxnSpPr>
          <p:nvPr/>
        </p:nvCxnSpPr>
        <p:spPr bwMode="auto">
          <a:xfrm>
            <a:off x="1619672" y="4108450"/>
            <a:ext cx="1296789" cy="1337667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CCFF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dirty="0" smtClean="0">
                <a:solidFill>
                  <a:schemeClr val="tx1"/>
                </a:solidFill>
              </a:rPr>
              <a:t/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Frage:</a:t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Wert 5</a:t>
            </a:r>
            <a:endParaRPr lang="de-DE" altLang="de-DE" sz="3200" dirty="0" smtClean="0">
              <a:solidFill>
                <a:schemeClr val="tx1"/>
              </a:solidFill>
            </a:endParaRPr>
          </a:p>
        </p:txBody>
      </p:sp>
      <p:sp>
        <p:nvSpPr>
          <p:cNvPr id="4813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481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48135" name="Text Box 16"/>
          <p:cNvSpPr txBox="1">
            <a:spLocks noChangeArrowheads="1"/>
          </p:cNvSpPr>
          <p:nvPr/>
        </p:nvSpPr>
        <p:spPr bwMode="auto">
          <a:xfrm>
            <a:off x="719138" y="1978025"/>
            <a:ext cx="7737475" cy="101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</a:rPr>
              <a:t>Finde den vorteilhaften Abtausch für Weiß.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8" y="3226311"/>
            <a:ext cx="3417018" cy="343007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4356100" y="3779838"/>
            <a:ext cx="410051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1.Le5xd4</a:t>
            </a:r>
            <a:endParaRPr lang="de-DE" altLang="de-DE" dirty="0">
              <a:solidFill>
                <a:schemeClr val="bg2"/>
              </a:solidFill>
            </a:endParaRPr>
          </a:p>
        </p:txBody>
      </p:sp>
      <p:pic>
        <p:nvPicPr>
          <p:cNvPr id="49154" name="Picture 12" descr="5eu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218113"/>
            <a:ext cx="268763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CCFF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dirty="0" smtClean="0">
                <a:solidFill>
                  <a:schemeClr val="tx1"/>
                </a:solidFill>
              </a:rPr>
              <a:t/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Lösung:</a:t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 Wert 5</a:t>
            </a:r>
          </a:p>
        </p:txBody>
      </p:sp>
      <p:sp>
        <p:nvSpPr>
          <p:cNvPr id="49156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19138" y="1978025"/>
            <a:ext cx="7737475" cy="101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</a:rPr>
              <a:t>Finde den vorteilhaften Abtausch für Weiß.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8" y="3226311"/>
            <a:ext cx="3417018" cy="3430077"/>
          </a:xfrm>
          <a:prstGeom prst="rect">
            <a:avLst/>
          </a:prstGeom>
        </p:spPr>
      </p:pic>
      <p:cxnSp>
        <p:nvCxnSpPr>
          <p:cNvPr id="49160" name="Gerade Verbindung mit Pfeil 8"/>
          <p:cNvCxnSpPr>
            <a:cxnSpLocks noChangeShapeType="1"/>
          </p:cNvCxnSpPr>
          <p:nvPr/>
        </p:nvCxnSpPr>
        <p:spPr bwMode="auto">
          <a:xfrm flipV="1">
            <a:off x="2267744" y="4797152"/>
            <a:ext cx="360040" cy="288032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CCFF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dirty="0" smtClean="0">
                <a:solidFill>
                  <a:schemeClr val="tx1"/>
                </a:solidFill>
              </a:rPr>
              <a:t/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Frage:</a:t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 Wert 10</a:t>
            </a:r>
          </a:p>
        </p:txBody>
      </p:sp>
      <p:sp>
        <p:nvSpPr>
          <p:cNvPr id="5017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501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719138" y="1978025"/>
            <a:ext cx="7737475" cy="101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</a:rPr>
              <a:t>Finde den vorteilhaften Abtausch für Weiß.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7" y="3226311"/>
            <a:ext cx="3417967" cy="342665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356100" y="3779838"/>
            <a:ext cx="410051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1.Lg5xd8</a:t>
            </a:r>
            <a:endParaRPr lang="de-DE" altLang="de-DE" dirty="0">
              <a:solidFill>
                <a:schemeClr val="bg2"/>
              </a:solidFill>
            </a:endParaRPr>
          </a:p>
        </p:txBody>
      </p:sp>
      <p:pic>
        <p:nvPicPr>
          <p:cNvPr id="51202" name="Picture 20" descr="10euror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218113"/>
            <a:ext cx="26876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CCFF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dirty="0" smtClean="0">
                <a:solidFill>
                  <a:schemeClr val="tx1"/>
                </a:solidFill>
              </a:rPr>
              <a:t/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Lösung:</a:t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 Wert 10</a:t>
            </a:r>
          </a:p>
        </p:txBody>
      </p:sp>
      <p:sp>
        <p:nvSpPr>
          <p:cNvPr id="51204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719138" y="1978025"/>
            <a:ext cx="7737475" cy="101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</a:rPr>
              <a:t>Finde den vorteilhaften Abtausch für Weiß.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7" y="3226311"/>
            <a:ext cx="3417967" cy="3426653"/>
          </a:xfrm>
          <a:prstGeom prst="rect">
            <a:avLst/>
          </a:prstGeom>
        </p:spPr>
      </p:pic>
      <p:cxnSp>
        <p:nvCxnSpPr>
          <p:cNvPr id="51206" name="Gerade Verbindung mit Pfeil 8"/>
          <p:cNvCxnSpPr>
            <a:cxnSpLocks noChangeShapeType="1"/>
          </p:cNvCxnSpPr>
          <p:nvPr/>
        </p:nvCxnSpPr>
        <p:spPr bwMode="auto">
          <a:xfrm>
            <a:off x="2339752" y="3717032"/>
            <a:ext cx="1008112" cy="1008112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CCFF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dirty="0" smtClean="0">
                <a:solidFill>
                  <a:schemeClr val="tx1"/>
                </a:solidFill>
              </a:rPr>
              <a:t/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Frage:</a:t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 Wert 20</a:t>
            </a:r>
          </a:p>
        </p:txBody>
      </p:sp>
      <p:sp>
        <p:nvSpPr>
          <p:cNvPr id="5222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pic>
        <p:nvPicPr>
          <p:cNvPr id="52228" name="Picture 9" descr="einhundert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2159000"/>
            <a:ext cx="55784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WordArt 10"/>
          <p:cNvSpPr>
            <a:spLocks noChangeArrowheads="1" noChangeShapeType="1" noTextEdit="1"/>
          </p:cNvSpPr>
          <p:nvPr/>
        </p:nvSpPr>
        <p:spPr bwMode="auto">
          <a:xfrm rot="5400000">
            <a:off x="-1104900" y="3695700"/>
            <a:ext cx="4495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de-DE" sz="3600" kern="1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Joker</a:t>
            </a:r>
          </a:p>
        </p:txBody>
      </p:sp>
      <p:sp>
        <p:nvSpPr>
          <p:cNvPr id="52230" name="WordArt 11"/>
          <p:cNvSpPr>
            <a:spLocks noChangeArrowheads="1" noChangeShapeType="1" noTextEdit="1"/>
          </p:cNvSpPr>
          <p:nvPr/>
        </p:nvSpPr>
        <p:spPr bwMode="auto">
          <a:xfrm rot="5400000">
            <a:off x="5829300" y="3695700"/>
            <a:ext cx="4495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de-DE" sz="3600" kern="1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Joker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CCFF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dirty="0" smtClean="0">
                <a:solidFill>
                  <a:schemeClr val="tx1"/>
                </a:solidFill>
              </a:rPr>
              <a:t/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Frage:</a:t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 Wert 50</a:t>
            </a:r>
          </a:p>
        </p:txBody>
      </p:sp>
      <p:sp>
        <p:nvSpPr>
          <p:cNvPr id="5325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532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grpSp>
        <p:nvGrpSpPr>
          <p:cNvPr id="6" name="Gruppieren 5"/>
          <p:cNvGrpSpPr>
            <a:grpSpLocks/>
          </p:cNvGrpSpPr>
          <p:nvPr/>
        </p:nvGrpSpPr>
        <p:grpSpPr bwMode="auto">
          <a:xfrm>
            <a:off x="719138" y="2460625"/>
            <a:ext cx="7737475" cy="2592388"/>
            <a:chOff x="719138" y="2460947"/>
            <a:chExt cx="7737475" cy="2592289"/>
          </a:xfrm>
        </p:grpSpPr>
        <p:sp>
          <p:nvSpPr>
            <p:cNvPr id="7" name="Rechteck 6"/>
            <p:cNvSpPr/>
            <p:nvPr/>
          </p:nvSpPr>
          <p:spPr>
            <a:xfrm>
              <a:off x="719138" y="2852936"/>
              <a:ext cx="7737475" cy="19389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12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Risiko</a:t>
              </a:r>
            </a:p>
          </p:txBody>
        </p:sp>
        <p:sp>
          <p:nvSpPr>
            <p:cNvPr id="53255" name="Gewitterblitz 7"/>
            <p:cNvSpPr>
              <a:spLocks noChangeArrowheads="1"/>
            </p:cNvSpPr>
            <p:nvPr/>
          </p:nvSpPr>
          <p:spPr bwMode="auto">
            <a:xfrm rot="609026">
              <a:off x="990387" y="2460948"/>
              <a:ext cx="792088" cy="2592288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</a:pPr>
              <a:endParaRPr lang="de-DE" altLang="de-DE"/>
            </a:p>
          </p:txBody>
        </p:sp>
        <p:sp>
          <p:nvSpPr>
            <p:cNvPr id="53256" name="Gewitterblitz 8"/>
            <p:cNvSpPr>
              <a:spLocks noChangeArrowheads="1"/>
            </p:cNvSpPr>
            <p:nvPr/>
          </p:nvSpPr>
          <p:spPr bwMode="auto">
            <a:xfrm rot="20990974" flipH="1">
              <a:off x="7302103" y="2460947"/>
              <a:ext cx="792088" cy="2592288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</a:pPr>
              <a:endParaRPr lang="de-DE" alt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921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pic>
        <p:nvPicPr>
          <p:cNvPr id="9220" name="Picture 15" descr="Fuenfhundert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159000"/>
            <a:ext cx="55784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99CC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dirty="0" smtClean="0">
                <a:solidFill>
                  <a:srgbClr val="000000"/>
                </a:solidFill>
              </a:rPr>
              <a:t>Frage: </a:t>
            </a:r>
            <a:br>
              <a:rPr lang="de-DE" altLang="de-DE" sz="3200" b="1" dirty="0" smtClean="0">
                <a:solidFill>
                  <a:srgbClr val="000000"/>
                </a:solidFill>
              </a:rPr>
            </a:br>
            <a:r>
              <a:rPr lang="de-DE" altLang="de-DE" sz="32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3200" b="1" dirty="0" smtClean="0">
                <a:solidFill>
                  <a:schemeClr val="tx1"/>
                </a:solidFill>
              </a:rPr>
              <a:t>Patt 5</a:t>
            </a:r>
            <a:endParaRPr lang="de-DE" altLang="de-DE" sz="3200" b="1" dirty="0" smtClean="0">
              <a:solidFill>
                <a:srgbClr val="000000"/>
              </a:solidFill>
            </a:endParaRPr>
          </a:p>
        </p:txBody>
      </p:sp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6629400" y="2159000"/>
            <a:ext cx="1887538" cy="1931988"/>
            <a:chOff x="6629400" y="2159000"/>
            <a:chExt cx="1887055" cy="1932235"/>
          </a:xfrm>
        </p:grpSpPr>
        <p:pic>
          <p:nvPicPr>
            <p:cNvPr id="9223" name="Grafik 1" descr="Shamrock PNG Transparent Images | PNG All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025" y="2159000"/>
              <a:ext cx="1786588" cy="193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hteck 2"/>
            <p:cNvSpPr/>
            <p:nvPr/>
          </p:nvSpPr>
          <p:spPr>
            <a:xfrm>
              <a:off x="6629400" y="3105805"/>
              <a:ext cx="188705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28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Viel Glück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54275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CCFF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dirty="0" smtClean="0">
                <a:solidFill>
                  <a:schemeClr val="tx1"/>
                </a:solidFill>
              </a:rPr>
              <a:t/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Frage:</a:t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 Wert 50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719138" y="1978025"/>
            <a:ext cx="7737475" cy="101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</a:rPr>
              <a:t>Finde den vorteilhaften Abtausch für Weiß.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6" y="3226311"/>
            <a:ext cx="3422181" cy="343088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356100" y="3779838"/>
            <a:ext cx="410051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1.Lh3xc8</a:t>
            </a:r>
            <a:endParaRPr lang="de-DE" altLang="de-DE" dirty="0">
              <a:solidFill>
                <a:schemeClr val="bg2"/>
              </a:solidFill>
            </a:endParaRPr>
          </a:p>
        </p:txBody>
      </p:sp>
      <p:sp>
        <p:nvSpPr>
          <p:cNvPr id="55298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CCFF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dirty="0" smtClean="0">
                <a:solidFill>
                  <a:schemeClr val="tx1"/>
                </a:solidFill>
              </a:rPr>
              <a:t/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Lösung:</a:t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 Wert 50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719138" y="1978025"/>
            <a:ext cx="7737475" cy="101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</a:rPr>
              <a:t>Finde den vorteilhaften Abtausch für Weiß.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6" y="3226311"/>
            <a:ext cx="3422181" cy="3430889"/>
          </a:xfrm>
          <a:prstGeom prst="rect">
            <a:avLst/>
          </a:prstGeom>
        </p:spPr>
      </p:pic>
      <p:cxnSp>
        <p:nvCxnSpPr>
          <p:cNvPr id="55301" name="Gerade Verbindung mit Pfeil 8"/>
          <p:cNvCxnSpPr>
            <a:cxnSpLocks noChangeShapeType="1"/>
          </p:cNvCxnSpPr>
          <p:nvPr/>
        </p:nvCxnSpPr>
        <p:spPr bwMode="auto">
          <a:xfrm>
            <a:off x="1907704" y="3717032"/>
            <a:ext cx="1800200" cy="1728192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uenfhundert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159000"/>
            <a:ext cx="55784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56324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56325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CCFF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dirty="0" smtClean="0">
                <a:solidFill>
                  <a:schemeClr val="tx1"/>
                </a:solidFill>
              </a:rPr>
              <a:t/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Frage:</a:t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 Wert 100</a:t>
            </a:r>
          </a:p>
        </p:txBody>
      </p:sp>
      <p:grpSp>
        <p:nvGrpSpPr>
          <p:cNvPr id="7" name="Gruppieren 6"/>
          <p:cNvGrpSpPr>
            <a:grpSpLocks/>
          </p:cNvGrpSpPr>
          <p:nvPr/>
        </p:nvGrpSpPr>
        <p:grpSpPr bwMode="auto">
          <a:xfrm>
            <a:off x="6629400" y="2159000"/>
            <a:ext cx="1887538" cy="1931988"/>
            <a:chOff x="6629400" y="2159000"/>
            <a:chExt cx="1887055" cy="1932235"/>
          </a:xfrm>
        </p:grpSpPr>
        <p:pic>
          <p:nvPicPr>
            <p:cNvPr id="56327" name="Grafik 7" descr="Shamrock PNG Transparent Images | PNG All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025" y="2159000"/>
              <a:ext cx="1786588" cy="193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eck 8"/>
            <p:cNvSpPr/>
            <p:nvPr/>
          </p:nvSpPr>
          <p:spPr>
            <a:xfrm>
              <a:off x="6629400" y="3105805"/>
              <a:ext cx="188705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28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Viel Glück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CCFF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dirty="0" smtClean="0">
                <a:solidFill>
                  <a:schemeClr val="tx1"/>
                </a:solidFill>
              </a:rPr>
              <a:t/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Frage:</a:t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 Wert 100</a:t>
            </a:r>
          </a:p>
        </p:txBody>
      </p:sp>
      <p:sp>
        <p:nvSpPr>
          <p:cNvPr id="5734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573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719138" y="1978025"/>
            <a:ext cx="7737475" cy="101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</a:rPr>
              <a:t>Finde den vorteilhaften Abtausch für Weiß.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5" y="3226311"/>
            <a:ext cx="3430889" cy="343088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1" descr="Fuenfhundert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218113"/>
            <a:ext cx="26876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CCFF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dirty="0" smtClean="0">
                <a:solidFill>
                  <a:schemeClr val="tx1"/>
                </a:solidFill>
              </a:rPr>
              <a:t/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Lösung:</a:t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 Wert 100</a:t>
            </a:r>
          </a:p>
        </p:txBody>
      </p:sp>
      <p:sp>
        <p:nvSpPr>
          <p:cNvPr id="5837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719138" y="1978025"/>
            <a:ext cx="7737475" cy="101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</a:rPr>
              <a:t>Finde den vorteilhaften Abtausch für Weiß.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356100" y="3779838"/>
            <a:ext cx="410051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1.Lb2xh8</a:t>
            </a:r>
            <a:endParaRPr lang="de-DE" altLang="de-DE" dirty="0">
              <a:solidFill>
                <a:schemeClr val="bg2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5" y="3226311"/>
            <a:ext cx="3430889" cy="3430889"/>
          </a:xfrm>
          <a:prstGeom prst="rect">
            <a:avLst/>
          </a:prstGeom>
        </p:spPr>
      </p:pic>
      <p:cxnSp>
        <p:nvCxnSpPr>
          <p:cNvPr id="58374" name="Gerade Verbindung mit Pfeil 8"/>
          <p:cNvCxnSpPr>
            <a:cxnSpLocks noChangeShapeType="1"/>
          </p:cNvCxnSpPr>
          <p:nvPr/>
        </p:nvCxnSpPr>
        <p:spPr bwMode="auto">
          <a:xfrm flipH="1">
            <a:off x="1547664" y="3645024"/>
            <a:ext cx="2160240" cy="2160240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99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Sport 5</a:t>
            </a:r>
          </a:p>
        </p:txBody>
      </p:sp>
      <p:sp>
        <p:nvSpPr>
          <p:cNvPr id="5939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593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719138" y="2460625"/>
            <a:ext cx="7737475" cy="2592388"/>
            <a:chOff x="719138" y="2460947"/>
            <a:chExt cx="7737475" cy="2592289"/>
          </a:xfrm>
        </p:grpSpPr>
        <p:sp>
          <p:nvSpPr>
            <p:cNvPr id="12" name="Rechteck 11"/>
            <p:cNvSpPr/>
            <p:nvPr/>
          </p:nvSpPr>
          <p:spPr>
            <a:xfrm>
              <a:off x="719138" y="2852936"/>
              <a:ext cx="7737475" cy="19389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12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Risiko</a:t>
              </a:r>
            </a:p>
          </p:txBody>
        </p:sp>
        <p:sp>
          <p:nvSpPr>
            <p:cNvPr id="59399" name="Gewitterblitz 12"/>
            <p:cNvSpPr>
              <a:spLocks noChangeArrowheads="1"/>
            </p:cNvSpPr>
            <p:nvPr/>
          </p:nvSpPr>
          <p:spPr bwMode="auto">
            <a:xfrm rot="609026">
              <a:off x="990387" y="2460948"/>
              <a:ext cx="792088" cy="2592288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</a:pPr>
              <a:endParaRPr lang="de-DE" altLang="de-DE"/>
            </a:p>
          </p:txBody>
        </p:sp>
        <p:sp>
          <p:nvSpPr>
            <p:cNvPr id="59400" name="Gewitterblitz 13"/>
            <p:cNvSpPr>
              <a:spLocks noChangeArrowheads="1"/>
            </p:cNvSpPr>
            <p:nvPr/>
          </p:nvSpPr>
          <p:spPr bwMode="auto">
            <a:xfrm rot="20990974" flipH="1">
              <a:off x="7302103" y="2460947"/>
              <a:ext cx="792088" cy="2592288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</a:pPr>
              <a:endParaRPr lang="de-DE" alt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99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Sport 5</a:t>
            </a:r>
          </a:p>
        </p:txBody>
      </p:sp>
      <p:sp>
        <p:nvSpPr>
          <p:cNvPr id="6041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604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719138" y="1978025"/>
            <a:ext cx="7737475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de-DE" altLang="de-DE" b="1" dirty="0">
                <a:solidFill>
                  <a:srgbClr val="3366FF"/>
                </a:solidFill>
                <a:cs typeface="Times New Roman" panose="02020603050405020304" pitchFamily="18" charset="0"/>
              </a:rPr>
              <a:t>Wie </a:t>
            </a: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viele </a:t>
            </a:r>
            <a:r>
              <a:rPr lang="de-DE" altLang="de-DE" b="1" dirty="0">
                <a:solidFill>
                  <a:srgbClr val="3366FF"/>
                </a:solidFill>
                <a:cs typeface="Times New Roman" panose="02020603050405020304" pitchFamily="18" charset="0"/>
              </a:rPr>
              <a:t>Jahre ist der Abstand zwischen zwei </a:t>
            </a: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Fußballweltmeisterschaften?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99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Lösung: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Sport 5</a:t>
            </a:r>
          </a:p>
        </p:txBody>
      </p:sp>
      <p:sp>
        <p:nvSpPr>
          <p:cNvPr id="6144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61444" name="Text Box 8"/>
          <p:cNvSpPr txBox="1">
            <a:spLocks noChangeArrowheads="1"/>
          </p:cNvSpPr>
          <p:nvPr/>
        </p:nvSpPr>
        <p:spPr bwMode="auto">
          <a:xfrm>
            <a:off x="719138" y="4173835"/>
            <a:ext cx="7737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4 Jahre</a:t>
            </a:r>
            <a:endParaRPr lang="de-DE" altLang="de-DE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19138" y="1978025"/>
            <a:ext cx="7737475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de-DE" altLang="de-DE" b="1">
                <a:solidFill>
                  <a:srgbClr val="3366FF"/>
                </a:solidFill>
                <a:cs typeface="Times New Roman" panose="02020603050405020304" pitchFamily="18" charset="0"/>
              </a:rPr>
              <a:t>Wie </a:t>
            </a:r>
            <a:r>
              <a:rPr lang="de-DE" altLang="de-DE" b="1" smtClean="0">
                <a:solidFill>
                  <a:srgbClr val="3366FF"/>
                </a:solidFill>
                <a:cs typeface="Times New Roman" panose="02020603050405020304" pitchFamily="18" charset="0"/>
              </a:rPr>
              <a:t>viele </a:t>
            </a:r>
            <a:r>
              <a:rPr lang="de-DE" altLang="de-DE" b="1" dirty="0">
                <a:solidFill>
                  <a:srgbClr val="3366FF"/>
                </a:solidFill>
                <a:cs typeface="Times New Roman" panose="02020603050405020304" pitchFamily="18" charset="0"/>
              </a:rPr>
              <a:t>Jahre ist der Abstand zwischen zwei </a:t>
            </a: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Fußballweltmeisterschaften?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99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Sport 10</a:t>
            </a:r>
          </a:p>
        </p:txBody>
      </p:sp>
      <p:sp>
        <p:nvSpPr>
          <p:cNvPr id="6246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pic>
        <p:nvPicPr>
          <p:cNvPr id="62468" name="Picture 4" descr="einhundert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2159000"/>
            <a:ext cx="55784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WordArt 5"/>
          <p:cNvSpPr>
            <a:spLocks noChangeArrowheads="1" noChangeShapeType="1" noTextEdit="1"/>
          </p:cNvSpPr>
          <p:nvPr/>
        </p:nvSpPr>
        <p:spPr bwMode="auto">
          <a:xfrm rot="5400000">
            <a:off x="-1104900" y="3695700"/>
            <a:ext cx="4495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de-DE" sz="3600" kern="1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Joker</a:t>
            </a:r>
          </a:p>
        </p:txBody>
      </p:sp>
      <p:sp>
        <p:nvSpPr>
          <p:cNvPr id="62470" name="WordArt 6"/>
          <p:cNvSpPr>
            <a:spLocks noChangeArrowheads="1" noChangeShapeType="1" noTextEdit="1"/>
          </p:cNvSpPr>
          <p:nvPr/>
        </p:nvSpPr>
        <p:spPr bwMode="auto">
          <a:xfrm rot="5400000">
            <a:off x="5829300" y="3695700"/>
            <a:ext cx="4495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de-DE" sz="3600" kern="1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Joker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99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Sport 20</a:t>
            </a:r>
          </a:p>
        </p:txBody>
      </p:sp>
      <p:sp>
        <p:nvSpPr>
          <p:cNvPr id="6349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634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63493" name="Text Box 7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</a:rPr>
              <a:t>Wann wurde Deutschland im Fußball Weltmeister</a:t>
            </a: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?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99CC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dirty="0" smtClean="0">
                <a:solidFill>
                  <a:schemeClr val="tx1"/>
                </a:solidFill>
              </a:rPr>
              <a:t/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Frage:</a:t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 Patt 5</a:t>
            </a:r>
          </a:p>
        </p:txBody>
      </p:sp>
      <p:sp>
        <p:nvSpPr>
          <p:cNvPr id="1024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102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10245" name="Text Box 19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de-DE" altLang="de-DE" b="1" dirty="0">
                <a:solidFill>
                  <a:srgbClr val="3366FF"/>
                </a:solidFill>
              </a:rPr>
              <a:t>Entscheide und gib falls möglich den schwarzen Zug </a:t>
            </a:r>
            <a:r>
              <a:rPr lang="de-DE" altLang="de-DE" b="1" dirty="0" smtClean="0">
                <a:solidFill>
                  <a:srgbClr val="3366FF"/>
                </a:solidFill>
              </a:rPr>
              <a:t>an.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3240088"/>
            <a:ext cx="3406775" cy="3406775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356100" y="3284984"/>
            <a:ext cx="4100513" cy="180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>
                <a:solidFill>
                  <a:schemeClr val="bg2"/>
                </a:solidFill>
                <a:cs typeface="Times New Roman" panose="02020603050405020304" pitchFamily="18" charset="0"/>
              </a:rPr>
              <a:t>O </a:t>
            </a: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Patt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dirty="0">
                <a:solidFill>
                  <a:schemeClr val="bg2"/>
                </a:solidFill>
                <a:cs typeface="Times New Roman" panose="02020603050405020304" pitchFamily="18" charset="0"/>
              </a:rPr>
              <a:t>O </a:t>
            </a: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Matt</a:t>
            </a:r>
            <a:endParaRPr lang="de-DE" altLang="de-DE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>
                <a:solidFill>
                  <a:schemeClr val="bg2"/>
                </a:solidFill>
                <a:cs typeface="Times New Roman" panose="02020603050405020304" pitchFamily="18" charset="0"/>
              </a:rPr>
              <a:t>O Nein, er spielt …</a:t>
            </a:r>
            <a:endParaRPr lang="de-DE" altLang="de-DE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7" descr="20euror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218113"/>
            <a:ext cx="26876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99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Lösung: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Sport 20</a:t>
            </a:r>
          </a:p>
        </p:txBody>
      </p:sp>
      <p:sp>
        <p:nvSpPr>
          <p:cNvPr id="6451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64518" name="Text Box 8"/>
          <p:cNvSpPr txBox="1">
            <a:spLocks noChangeArrowheads="1"/>
          </p:cNvSpPr>
          <p:nvPr/>
        </p:nvSpPr>
        <p:spPr bwMode="auto">
          <a:xfrm>
            <a:off x="719138" y="3886200"/>
            <a:ext cx="77374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1954, 1974, 1990 und 2014</a:t>
            </a:r>
            <a:endParaRPr lang="de-DE" altLang="de-DE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</a:rPr>
              <a:t>Wann wurde Deutschland im Fußball Weltmeister</a:t>
            </a: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?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uenfhundert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159000"/>
            <a:ext cx="55784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99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Sport 50</a:t>
            </a:r>
          </a:p>
        </p:txBody>
      </p:sp>
      <p:sp>
        <p:nvSpPr>
          <p:cNvPr id="655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6554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grpSp>
        <p:nvGrpSpPr>
          <p:cNvPr id="7" name="Gruppieren 6"/>
          <p:cNvGrpSpPr>
            <a:grpSpLocks/>
          </p:cNvGrpSpPr>
          <p:nvPr/>
        </p:nvGrpSpPr>
        <p:grpSpPr bwMode="auto">
          <a:xfrm>
            <a:off x="6629400" y="2159000"/>
            <a:ext cx="1887538" cy="1931988"/>
            <a:chOff x="6629400" y="2159000"/>
            <a:chExt cx="1887055" cy="1932235"/>
          </a:xfrm>
        </p:grpSpPr>
        <p:pic>
          <p:nvPicPr>
            <p:cNvPr id="65543" name="Grafik 7" descr="Shamrock PNG Transparent Images | PNG All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025" y="2159000"/>
              <a:ext cx="1786588" cy="193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eck 8"/>
            <p:cNvSpPr/>
            <p:nvPr/>
          </p:nvSpPr>
          <p:spPr>
            <a:xfrm>
              <a:off x="6629400" y="3105805"/>
              <a:ext cx="188705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28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Viel Glück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99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Sport 50</a:t>
            </a:r>
          </a:p>
        </p:txBody>
      </p:sp>
      <p:sp>
        <p:nvSpPr>
          <p:cNvPr id="6656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665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66565" name="Text Box 7"/>
          <p:cNvSpPr txBox="1">
            <a:spLocks noChangeArrowheads="1"/>
          </p:cNvSpPr>
          <p:nvPr/>
        </p:nvSpPr>
        <p:spPr bwMode="auto">
          <a:xfrm>
            <a:off x="719138" y="1978025"/>
            <a:ext cx="773747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Aus vielen Ringen bestehen die olympischen Ringe?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7" descr="Fuenfhundert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218113"/>
            <a:ext cx="26876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99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Lösung: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Sport 50</a:t>
            </a:r>
          </a:p>
        </p:txBody>
      </p:sp>
      <p:sp>
        <p:nvSpPr>
          <p:cNvPr id="67588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67589" name="Text Box 8"/>
          <p:cNvSpPr txBox="1">
            <a:spLocks noChangeArrowheads="1"/>
          </p:cNvSpPr>
          <p:nvPr/>
        </p:nvSpPr>
        <p:spPr bwMode="auto">
          <a:xfrm>
            <a:off x="719138" y="3778250"/>
            <a:ext cx="77374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5 Ringe</a:t>
            </a:r>
            <a:endParaRPr lang="de-DE" altLang="de-DE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19138" y="1978025"/>
            <a:ext cx="773747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Aus vielen Ringen bestehen die olympischen Ringe?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7259"/>
            <a:ext cx="4427984" cy="249074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99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Sport 100</a:t>
            </a:r>
          </a:p>
        </p:txBody>
      </p:sp>
      <p:sp>
        <p:nvSpPr>
          <p:cNvPr id="6861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686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719138" y="1978025"/>
            <a:ext cx="7737475" cy="152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</a:rPr>
              <a:t>Welche Fußballmannschaft hat die meisten deutschen Meisterschaften gewonnen?</a:t>
            </a:r>
            <a:endParaRPr lang="de-DE" altLang="de-DE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8" descr="einhundert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218113"/>
            <a:ext cx="26876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99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Lösung: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 Sport 100</a:t>
            </a:r>
          </a:p>
        </p:txBody>
      </p:sp>
      <p:sp>
        <p:nvSpPr>
          <p:cNvPr id="6963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69638" name="Text Box 8"/>
          <p:cNvSpPr txBox="1">
            <a:spLocks noChangeArrowheads="1"/>
          </p:cNvSpPr>
          <p:nvPr/>
        </p:nvSpPr>
        <p:spPr bwMode="auto">
          <a:xfrm>
            <a:off x="719138" y="4066331"/>
            <a:ext cx="77374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Bayern München</a:t>
            </a:r>
            <a:endParaRPr lang="de-DE" altLang="de-DE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19138" y="1978025"/>
            <a:ext cx="7737475" cy="152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</a:rPr>
              <a:t>Welche Fußballmannschaft hat die meisten deutschen Meisterschaften gewonnen?</a:t>
            </a:r>
            <a:endParaRPr lang="de-DE" altLang="de-DE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A-Z 5</a:t>
            </a:r>
            <a:endParaRPr lang="de-DE" altLang="de-DE" sz="3200" smtClean="0">
              <a:solidFill>
                <a:schemeClr val="tx1"/>
              </a:solidFill>
            </a:endParaRPr>
          </a:p>
        </p:txBody>
      </p:sp>
      <p:sp>
        <p:nvSpPr>
          <p:cNvPr id="7065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pic>
        <p:nvPicPr>
          <p:cNvPr id="70660" name="Picture 7" descr="einhundert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2159000"/>
            <a:ext cx="55784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WordArt 8"/>
          <p:cNvSpPr>
            <a:spLocks noChangeArrowheads="1" noChangeShapeType="1" noTextEdit="1"/>
          </p:cNvSpPr>
          <p:nvPr/>
        </p:nvSpPr>
        <p:spPr bwMode="auto">
          <a:xfrm rot="5400000">
            <a:off x="-1104900" y="3695700"/>
            <a:ext cx="4495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de-DE" sz="3600" kern="1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Joker</a:t>
            </a:r>
          </a:p>
        </p:txBody>
      </p:sp>
      <p:sp>
        <p:nvSpPr>
          <p:cNvPr id="70662" name="WordArt 9"/>
          <p:cNvSpPr>
            <a:spLocks noChangeArrowheads="1" noChangeShapeType="1" noTextEdit="1"/>
          </p:cNvSpPr>
          <p:nvPr/>
        </p:nvSpPr>
        <p:spPr bwMode="auto">
          <a:xfrm rot="5400000">
            <a:off x="5829300" y="3695700"/>
            <a:ext cx="4495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de-DE" sz="3600" kern="1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Joker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A-Z 10</a:t>
            </a:r>
            <a:endParaRPr lang="de-DE" altLang="de-DE" sz="3200" smtClean="0">
              <a:solidFill>
                <a:schemeClr val="tx1"/>
              </a:solidFill>
            </a:endParaRPr>
          </a:p>
        </p:txBody>
      </p:sp>
      <p:sp>
        <p:nvSpPr>
          <p:cNvPr id="7168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716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71685" name="Text Box 7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Welches ist die Landeshauptstadt von Baden-Württemberg?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6" descr="10euror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218113"/>
            <a:ext cx="26876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Lösung: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A-Z 10</a:t>
            </a:r>
            <a:endParaRPr lang="de-DE" altLang="de-DE" sz="3200" smtClean="0">
              <a:solidFill>
                <a:schemeClr val="tx1"/>
              </a:solidFill>
            </a:endParaRPr>
          </a:p>
        </p:txBody>
      </p:sp>
      <p:sp>
        <p:nvSpPr>
          <p:cNvPr id="72708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72710" name="Text Box 8"/>
          <p:cNvSpPr txBox="1">
            <a:spLocks noChangeArrowheads="1"/>
          </p:cNvSpPr>
          <p:nvPr/>
        </p:nvSpPr>
        <p:spPr bwMode="auto">
          <a:xfrm>
            <a:off x="719138" y="3778251"/>
            <a:ext cx="7737475" cy="6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Stuttgart</a:t>
            </a:r>
            <a:endParaRPr lang="de-DE" altLang="de-DE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Welches ist die Landeshauptstadt von Baden-Württemberg?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7373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73732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rgbClr val="000000"/>
                </a:solidFill>
              </a:rPr>
              <a:t>Frage</a:t>
            </a:r>
            <a:br>
              <a:rPr lang="de-DE" altLang="de-DE" sz="3200" b="1" smtClean="0">
                <a:solidFill>
                  <a:srgbClr val="000000"/>
                </a:solidFill>
              </a:rPr>
            </a:br>
            <a:r>
              <a:rPr lang="de-DE" altLang="de-DE" sz="3200" b="1" smtClean="0">
                <a:solidFill>
                  <a:srgbClr val="000000"/>
                </a:solidFill>
              </a:rPr>
              <a:t>A-Z 20</a:t>
            </a:r>
          </a:p>
        </p:txBody>
      </p:sp>
      <p:sp>
        <p:nvSpPr>
          <p:cNvPr id="73733" name="Text Box 12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de-DE" altLang="de-DE" b="1" dirty="0">
                <a:solidFill>
                  <a:srgbClr val="3366FF"/>
                </a:solidFill>
              </a:rPr>
              <a:t>Welche Farbe hat der</a:t>
            </a:r>
            <a:br>
              <a:rPr lang="de-DE" altLang="de-DE" b="1" dirty="0">
                <a:solidFill>
                  <a:srgbClr val="3366FF"/>
                </a:solidFill>
              </a:rPr>
            </a:br>
            <a:r>
              <a:rPr lang="de-DE" altLang="de-DE" b="1" dirty="0">
                <a:solidFill>
                  <a:srgbClr val="3366FF"/>
                </a:solidFill>
              </a:rPr>
              <a:t>5</a:t>
            </a:r>
            <a:r>
              <a:rPr lang="de-DE" altLang="de-DE" b="1" dirty="0" smtClean="0">
                <a:solidFill>
                  <a:srgbClr val="3366FF"/>
                </a:solidFill>
              </a:rPr>
              <a:t> </a:t>
            </a:r>
            <a:r>
              <a:rPr lang="de-DE" altLang="de-DE" b="1" dirty="0">
                <a:solidFill>
                  <a:srgbClr val="3366FF"/>
                </a:solidFill>
              </a:rPr>
              <a:t>Euro Schein</a:t>
            </a: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?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4" descr="Fuenfhundert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218113"/>
            <a:ext cx="26876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539750"/>
            <a:ext cx="7737475" cy="1079500"/>
          </a:xfrm>
          <a:solidFill>
            <a:srgbClr val="99CC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dirty="0" smtClean="0">
                <a:solidFill>
                  <a:srgbClr val="000000"/>
                </a:solidFill>
              </a:rPr>
              <a:t>Lösung:</a:t>
            </a:r>
            <a:br>
              <a:rPr lang="de-DE" altLang="de-DE" sz="3200" b="1" dirty="0" smtClean="0">
                <a:solidFill>
                  <a:srgbClr val="000000"/>
                </a:solidFill>
              </a:rPr>
            </a:br>
            <a:r>
              <a:rPr lang="de-DE" altLang="de-DE" sz="32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3200" b="1" dirty="0" smtClean="0">
                <a:solidFill>
                  <a:schemeClr val="tx1"/>
                </a:solidFill>
              </a:rPr>
              <a:t>Patt </a:t>
            </a:r>
            <a:r>
              <a:rPr lang="de-DE" altLang="de-DE" sz="3200" b="1" dirty="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269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7813" y="5638800"/>
            <a:ext cx="685800" cy="687388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3240088"/>
            <a:ext cx="3406775" cy="3406775"/>
          </a:xfrm>
          <a:prstGeom prst="rect">
            <a:avLst/>
          </a:prstGeom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356100" y="3284984"/>
            <a:ext cx="4100513" cy="180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b="1" dirty="0">
                <a:solidFill>
                  <a:schemeClr val="bg2"/>
                </a:solidFill>
                <a:cs typeface="Times New Roman" panose="02020603050405020304" pitchFamily="18" charset="0"/>
              </a:rPr>
              <a:t>X </a:t>
            </a:r>
            <a:r>
              <a:rPr lang="de-DE" altLang="de-DE" b="1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Patt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dirty="0">
                <a:solidFill>
                  <a:schemeClr val="bg2"/>
                </a:solidFill>
                <a:cs typeface="Times New Roman" panose="02020603050405020304" pitchFamily="18" charset="0"/>
              </a:rPr>
              <a:t>O </a:t>
            </a: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Matt</a:t>
            </a:r>
            <a:endParaRPr lang="de-DE" altLang="de-DE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>
                <a:solidFill>
                  <a:schemeClr val="bg2"/>
                </a:solidFill>
                <a:cs typeface="Times New Roman" panose="02020603050405020304" pitchFamily="18" charset="0"/>
              </a:rPr>
              <a:t>O Nein, er spielt …</a:t>
            </a:r>
            <a:endParaRPr lang="de-DE" altLang="de-DE" dirty="0">
              <a:solidFill>
                <a:schemeClr val="bg2"/>
              </a:solidFill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de-DE" altLang="de-DE" b="1" dirty="0">
                <a:solidFill>
                  <a:srgbClr val="3366FF"/>
                </a:solidFill>
              </a:rPr>
              <a:t>Entscheide und gib falls möglich den schwarzen Zug </a:t>
            </a:r>
            <a:r>
              <a:rPr lang="de-DE" altLang="de-DE" b="1" dirty="0" smtClean="0">
                <a:solidFill>
                  <a:srgbClr val="3366FF"/>
                </a:solidFill>
              </a:rPr>
              <a:t>an.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0" descr="20euror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218113"/>
            <a:ext cx="26876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7475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rgbClr val="000000"/>
                </a:solidFill>
              </a:rPr>
              <a:t>Lösung</a:t>
            </a:r>
            <a:br>
              <a:rPr lang="de-DE" altLang="de-DE" sz="3200" b="1" smtClean="0">
                <a:solidFill>
                  <a:srgbClr val="000000"/>
                </a:solidFill>
              </a:rPr>
            </a:br>
            <a:r>
              <a:rPr lang="de-DE" altLang="de-DE" sz="3200" b="1" smtClean="0">
                <a:solidFill>
                  <a:srgbClr val="000000"/>
                </a:solidFill>
              </a:rPr>
              <a:t>A-Z 20</a:t>
            </a:r>
          </a:p>
        </p:txBody>
      </p:sp>
      <p:sp>
        <p:nvSpPr>
          <p:cNvPr id="74758" name="Text Box 9"/>
          <p:cNvSpPr txBox="1">
            <a:spLocks noChangeArrowheads="1"/>
          </p:cNvSpPr>
          <p:nvPr/>
        </p:nvSpPr>
        <p:spPr bwMode="auto">
          <a:xfrm>
            <a:off x="719138" y="3860800"/>
            <a:ext cx="77374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Grau </a:t>
            </a:r>
            <a:endParaRPr lang="de-DE" altLang="de-DE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de-DE" altLang="de-DE" b="1" dirty="0">
                <a:solidFill>
                  <a:srgbClr val="3366FF"/>
                </a:solidFill>
              </a:rPr>
              <a:t>Welche Farbe hat der</a:t>
            </a:r>
            <a:br>
              <a:rPr lang="de-DE" altLang="de-DE" b="1" dirty="0">
                <a:solidFill>
                  <a:srgbClr val="3366FF"/>
                </a:solidFill>
              </a:rPr>
            </a:br>
            <a:r>
              <a:rPr lang="de-DE" altLang="de-DE" b="1" dirty="0">
                <a:solidFill>
                  <a:srgbClr val="3366FF"/>
                </a:solidFill>
              </a:rPr>
              <a:t>5</a:t>
            </a:r>
            <a:r>
              <a:rPr lang="de-DE" altLang="de-DE" b="1" dirty="0" smtClean="0">
                <a:solidFill>
                  <a:srgbClr val="3366FF"/>
                </a:solidFill>
              </a:rPr>
              <a:t> </a:t>
            </a:r>
            <a:r>
              <a:rPr lang="de-DE" altLang="de-DE" b="1" dirty="0">
                <a:solidFill>
                  <a:srgbClr val="3366FF"/>
                </a:solidFill>
              </a:rPr>
              <a:t>Euro Schein</a:t>
            </a: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?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12" descr="5eur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" y="4437113"/>
            <a:ext cx="4523740" cy="242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A-Z 50</a:t>
            </a:r>
            <a:endParaRPr lang="de-DE" altLang="de-DE" sz="3200" smtClean="0">
              <a:solidFill>
                <a:schemeClr val="tx1"/>
              </a:solidFill>
            </a:endParaRPr>
          </a:p>
        </p:txBody>
      </p:sp>
      <p:sp>
        <p:nvSpPr>
          <p:cNvPr id="7577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757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grpSp>
        <p:nvGrpSpPr>
          <p:cNvPr id="6" name="Gruppieren 5"/>
          <p:cNvGrpSpPr>
            <a:grpSpLocks/>
          </p:cNvGrpSpPr>
          <p:nvPr/>
        </p:nvGrpSpPr>
        <p:grpSpPr bwMode="auto">
          <a:xfrm>
            <a:off x="719138" y="2460625"/>
            <a:ext cx="7737475" cy="2592388"/>
            <a:chOff x="719138" y="2460947"/>
            <a:chExt cx="7737475" cy="2592289"/>
          </a:xfrm>
        </p:grpSpPr>
        <p:sp>
          <p:nvSpPr>
            <p:cNvPr id="7" name="Rechteck 6"/>
            <p:cNvSpPr/>
            <p:nvPr/>
          </p:nvSpPr>
          <p:spPr>
            <a:xfrm>
              <a:off x="719138" y="2852936"/>
              <a:ext cx="7737475" cy="19389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12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Risiko</a:t>
              </a:r>
            </a:p>
          </p:txBody>
        </p:sp>
        <p:sp>
          <p:nvSpPr>
            <p:cNvPr id="75783" name="Gewitterblitz 7"/>
            <p:cNvSpPr>
              <a:spLocks noChangeArrowheads="1"/>
            </p:cNvSpPr>
            <p:nvPr/>
          </p:nvSpPr>
          <p:spPr bwMode="auto">
            <a:xfrm rot="609026">
              <a:off x="990387" y="2460948"/>
              <a:ext cx="792088" cy="2592288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</a:pPr>
              <a:endParaRPr lang="de-DE" altLang="de-DE"/>
            </a:p>
          </p:txBody>
        </p:sp>
        <p:sp>
          <p:nvSpPr>
            <p:cNvPr id="75784" name="Gewitterblitz 8"/>
            <p:cNvSpPr>
              <a:spLocks noChangeArrowheads="1"/>
            </p:cNvSpPr>
            <p:nvPr/>
          </p:nvSpPr>
          <p:spPr bwMode="auto">
            <a:xfrm rot="20990974" flipH="1">
              <a:off x="7302103" y="2460947"/>
              <a:ext cx="792088" cy="2592288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</a:pPr>
              <a:endParaRPr lang="de-DE" alt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A-Z 50</a:t>
            </a:r>
            <a:endParaRPr lang="de-DE" altLang="de-DE" sz="3200" smtClean="0">
              <a:solidFill>
                <a:schemeClr val="tx1"/>
              </a:solidFill>
            </a:endParaRPr>
          </a:p>
        </p:txBody>
      </p:sp>
      <p:sp>
        <p:nvSpPr>
          <p:cNvPr id="76803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7680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76805" name="Text Box 8"/>
          <p:cNvSpPr txBox="1">
            <a:spLocks noChangeArrowheads="1"/>
          </p:cNvSpPr>
          <p:nvPr/>
        </p:nvSpPr>
        <p:spPr bwMode="auto">
          <a:xfrm>
            <a:off x="719138" y="1978025"/>
            <a:ext cx="773747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>
                <a:solidFill>
                  <a:srgbClr val="3366FF"/>
                </a:solidFill>
              </a:rPr>
              <a:t>Wie heißt </a:t>
            </a:r>
            <a:r>
              <a:rPr lang="de-DE" altLang="de-DE" b="1" dirty="0" smtClean="0">
                <a:solidFill>
                  <a:srgbClr val="3366FF"/>
                </a:solidFill>
              </a:rPr>
              <a:t>der aktuelle Bundeskanzler</a:t>
            </a: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?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Lösung: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A-Z 50</a:t>
            </a:r>
            <a:endParaRPr lang="de-DE" altLang="de-DE" sz="3200" smtClean="0">
              <a:solidFill>
                <a:schemeClr val="tx1"/>
              </a:solidFill>
            </a:endParaRPr>
          </a:p>
        </p:txBody>
      </p:sp>
      <p:sp>
        <p:nvSpPr>
          <p:cNvPr id="7782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77828" name="Text Box 18"/>
          <p:cNvSpPr txBox="1">
            <a:spLocks noChangeArrowheads="1"/>
          </p:cNvSpPr>
          <p:nvPr/>
        </p:nvSpPr>
        <p:spPr bwMode="auto">
          <a:xfrm>
            <a:off x="719138" y="3860800"/>
            <a:ext cx="77374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Olaf Scholz</a:t>
            </a:r>
            <a:endParaRPr lang="de-DE" altLang="de-DE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19138" y="1978025"/>
            <a:ext cx="773747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>
                <a:solidFill>
                  <a:srgbClr val="3366FF"/>
                </a:solidFill>
              </a:rPr>
              <a:t>Wie heißt </a:t>
            </a:r>
            <a:r>
              <a:rPr lang="de-DE" altLang="de-DE" b="1" dirty="0" smtClean="0">
                <a:solidFill>
                  <a:srgbClr val="3366FF"/>
                </a:solidFill>
              </a:rPr>
              <a:t>die aktuelle Bundeskanzlerin</a:t>
            </a:r>
            <a:r>
              <a:rPr lang="de-DE" altLang="de-DE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?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A-Z 100</a:t>
            </a:r>
            <a:endParaRPr lang="de-DE" altLang="de-DE" sz="3200" smtClean="0">
              <a:solidFill>
                <a:schemeClr val="tx1"/>
              </a:solidFill>
            </a:endParaRPr>
          </a:p>
        </p:txBody>
      </p:sp>
      <p:sp>
        <p:nvSpPr>
          <p:cNvPr id="7885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788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pic>
        <p:nvPicPr>
          <p:cNvPr id="78853" name="Picture 2" descr="Fuenfhundert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159000"/>
            <a:ext cx="55784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>
            <a:grpSpLocks/>
          </p:cNvGrpSpPr>
          <p:nvPr/>
        </p:nvGrpSpPr>
        <p:grpSpPr bwMode="auto">
          <a:xfrm>
            <a:off x="6629400" y="2159000"/>
            <a:ext cx="1887538" cy="1931988"/>
            <a:chOff x="6629400" y="2159000"/>
            <a:chExt cx="1887055" cy="1932235"/>
          </a:xfrm>
        </p:grpSpPr>
        <p:pic>
          <p:nvPicPr>
            <p:cNvPr id="78855" name="Grafik 7" descr="Shamrock PNG Transparent Images | PNG All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025" y="2159000"/>
              <a:ext cx="1786588" cy="193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eck 8"/>
            <p:cNvSpPr/>
            <p:nvPr/>
          </p:nvSpPr>
          <p:spPr>
            <a:xfrm>
              <a:off x="6629400" y="3105805"/>
              <a:ext cx="188705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28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Viel Glück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Frage: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A-Z 100</a:t>
            </a:r>
            <a:endParaRPr lang="de-DE" altLang="de-DE" sz="3200" smtClean="0">
              <a:solidFill>
                <a:schemeClr val="tx1"/>
              </a:solidFill>
            </a:endParaRPr>
          </a:p>
        </p:txBody>
      </p:sp>
      <p:sp>
        <p:nvSpPr>
          <p:cNvPr id="79875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7987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79877" name="Text Box 6"/>
          <p:cNvSpPr txBox="1">
            <a:spLocks noChangeArrowheads="1"/>
          </p:cNvSpPr>
          <p:nvPr/>
        </p:nvSpPr>
        <p:spPr bwMode="auto">
          <a:xfrm>
            <a:off x="719138" y="1978025"/>
            <a:ext cx="773747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</a:rPr>
              <a:t>Welches ist das schnellste Landtier der Erde?</a:t>
            </a:r>
            <a:endParaRPr lang="de-DE" altLang="de-DE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7" descr="Fuenfhundert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218113"/>
            <a:ext cx="26876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FF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smtClean="0">
                <a:solidFill>
                  <a:schemeClr val="tx1"/>
                </a:solidFill>
              </a:rPr>
              <a:t/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Lösung:</a:t>
            </a:r>
            <a:br>
              <a:rPr lang="de-DE" altLang="de-DE" sz="3200" b="1" smtClean="0">
                <a:solidFill>
                  <a:schemeClr val="tx1"/>
                </a:solidFill>
              </a:rPr>
            </a:br>
            <a:r>
              <a:rPr lang="de-DE" altLang="de-DE" sz="3200" b="1" smtClean="0">
                <a:solidFill>
                  <a:schemeClr val="tx1"/>
                </a:solidFill>
              </a:rPr>
              <a:t>A-Z 100</a:t>
            </a:r>
            <a:endParaRPr lang="de-DE" altLang="de-DE" sz="3200" smtClean="0">
              <a:solidFill>
                <a:schemeClr val="tx1"/>
              </a:solidFill>
            </a:endParaRPr>
          </a:p>
        </p:txBody>
      </p:sp>
      <p:sp>
        <p:nvSpPr>
          <p:cNvPr id="8090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80902" name="Text Box 8"/>
          <p:cNvSpPr txBox="1">
            <a:spLocks noChangeArrowheads="1"/>
          </p:cNvSpPr>
          <p:nvPr/>
        </p:nvSpPr>
        <p:spPr bwMode="auto">
          <a:xfrm>
            <a:off x="719138" y="3778250"/>
            <a:ext cx="77374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Gepard (bis zu 120 km/h)</a:t>
            </a:r>
            <a:endParaRPr lang="de-DE" altLang="de-DE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19138" y="1978025"/>
            <a:ext cx="773747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b="1" dirty="0" smtClean="0">
                <a:solidFill>
                  <a:srgbClr val="3366FF"/>
                </a:solidFill>
              </a:rPr>
              <a:t>Welches ist das schnellste Landtier der Erde?</a:t>
            </a:r>
            <a:endParaRPr lang="de-DE" altLang="de-DE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99CC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dirty="0" smtClean="0">
                <a:solidFill>
                  <a:schemeClr val="tx1"/>
                </a:solidFill>
              </a:rPr>
              <a:t/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Frage:</a:t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 Patt 10</a:t>
            </a:r>
          </a:p>
        </p:txBody>
      </p:sp>
      <p:sp>
        <p:nvSpPr>
          <p:cNvPr id="1229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762000" cy="685800"/>
          </a:xfrm>
          <a:prstGeom prst="actionButtonInform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sp>
        <p:nvSpPr>
          <p:cNvPr id="122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3221038"/>
            <a:ext cx="3413168" cy="3417505"/>
          </a:xfrm>
          <a:prstGeom prst="rect">
            <a:avLst/>
          </a:prstGeom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356100" y="3284984"/>
            <a:ext cx="4100513" cy="180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>
                <a:solidFill>
                  <a:schemeClr val="bg2"/>
                </a:solidFill>
                <a:cs typeface="Times New Roman" panose="02020603050405020304" pitchFamily="18" charset="0"/>
              </a:rPr>
              <a:t>O </a:t>
            </a: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Patt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dirty="0">
                <a:solidFill>
                  <a:schemeClr val="bg2"/>
                </a:solidFill>
                <a:cs typeface="Times New Roman" panose="02020603050405020304" pitchFamily="18" charset="0"/>
              </a:rPr>
              <a:t>O </a:t>
            </a: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Matt</a:t>
            </a:r>
            <a:endParaRPr lang="de-DE" altLang="de-DE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>
                <a:solidFill>
                  <a:schemeClr val="bg2"/>
                </a:solidFill>
                <a:cs typeface="Times New Roman" panose="02020603050405020304" pitchFamily="18" charset="0"/>
              </a:rPr>
              <a:t>O Nein, er spielt …</a:t>
            </a:r>
            <a:endParaRPr lang="de-DE" altLang="de-DE" dirty="0">
              <a:solidFill>
                <a:schemeClr val="bg2"/>
              </a:solidFill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de-DE" altLang="de-DE" b="1" dirty="0">
                <a:solidFill>
                  <a:srgbClr val="3366FF"/>
                </a:solidFill>
              </a:rPr>
              <a:t>Entscheide und gib falls möglich den schwarzen Zug </a:t>
            </a:r>
            <a:r>
              <a:rPr lang="de-DE" altLang="de-DE" b="1" dirty="0" smtClean="0">
                <a:solidFill>
                  <a:srgbClr val="3366FF"/>
                </a:solidFill>
              </a:rPr>
              <a:t>an.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6" descr="10euror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218113"/>
            <a:ext cx="26876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539750"/>
            <a:ext cx="7737475" cy="1079500"/>
          </a:xfrm>
          <a:solidFill>
            <a:srgbClr val="99CC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sz="3200" b="1" dirty="0" smtClean="0">
                <a:solidFill>
                  <a:schemeClr val="tx1"/>
                </a:solidFill>
              </a:rPr>
              <a:t/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Lösung:</a:t>
            </a:r>
            <a:br>
              <a:rPr lang="de-DE" altLang="de-DE" sz="3200" b="1" dirty="0" smtClean="0">
                <a:solidFill>
                  <a:schemeClr val="tx1"/>
                </a:solidFill>
              </a:rPr>
            </a:br>
            <a:r>
              <a:rPr lang="de-DE" altLang="de-DE" sz="3200" b="1" dirty="0" smtClean="0">
                <a:solidFill>
                  <a:schemeClr val="tx1"/>
                </a:solidFill>
              </a:rPr>
              <a:t> Patt 10</a:t>
            </a:r>
          </a:p>
        </p:txBody>
      </p:sp>
      <p:sp>
        <p:nvSpPr>
          <p:cNvPr id="13317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685800" cy="685800"/>
          </a:xfrm>
          <a:prstGeom prst="actionButtonHome">
            <a:avLst/>
          </a:prstGeom>
          <a:solidFill>
            <a:srgbClr val="E87E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de-DE" altLang="de-DE">
              <a:solidFill>
                <a:srgbClr val="FF0066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3221038"/>
            <a:ext cx="3413168" cy="3417505"/>
          </a:xfrm>
          <a:prstGeom prst="rect">
            <a:avLst/>
          </a:prstGeom>
        </p:spPr>
      </p:pic>
      <p:cxnSp>
        <p:nvCxnSpPr>
          <p:cNvPr id="11" name="Gerade Verbindung mit Pfeil 8"/>
          <p:cNvCxnSpPr>
            <a:cxnSpLocks noChangeShapeType="1"/>
          </p:cNvCxnSpPr>
          <p:nvPr/>
        </p:nvCxnSpPr>
        <p:spPr bwMode="auto">
          <a:xfrm flipV="1">
            <a:off x="2987824" y="5218113"/>
            <a:ext cx="0" cy="420687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356100" y="3284984"/>
            <a:ext cx="4100513" cy="180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de-DE" altLang="de-DE" dirty="0">
                <a:solidFill>
                  <a:schemeClr val="bg2"/>
                </a:solidFill>
                <a:cs typeface="Times New Roman" panose="02020603050405020304" pitchFamily="18" charset="0"/>
              </a:rPr>
              <a:t>O </a:t>
            </a: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Patt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dirty="0">
                <a:solidFill>
                  <a:schemeClr val="bg2"/>
                </a:solidFill>
                <a:cs typeface="Times New Roman" panose="02020603050405020304" pitchFamily="18" charset="0"/>
              </a:rPr>
              <a:t>O </a:t>
            </a:r>
            <a:r>
              <a:rPr lang="de-DE" altLang="de-DE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Matt</a:t>
            </a:r>
            <a:endParaRPr lang="de-DE" altLang="de-DE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b="1" dirty="0">
                <a:solidFill>
                  <a:schemeClr val="bg2"/>
                </a:solidFill>
                <a:cs typeface="Times New Roman" panose="02020603050405020304" pitchFamily="18" charset="0"/>
              </a:rPr>
              <a:t>X</a:t>
            </a:r>
            <a:r>
              <a:rPr lang="de-DE" altLang="de-DE" b="1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de-DE" altLang="de-DE" b="1" dirty="0">
                <a:solidFill>
                  <a:schemeClr val="bg2"/>
                </a:solidFill>
                <a:cs typeface="Times New Roman" panose="02020603050405020304" pitchFamily="18" charset="0"/>
              </a:rPr>
              <a:t>Nein, er spielt …</a:t>
            </a:r>
            <a:endParaRPr lang="de-DE" altLang="de-DE" b="1" dirty="0">
              <a:solidFill>
                <a:schemeClr val="bg2"/>
              </a:solidFill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719138" y="1978025"/>
            <a:ext cx="7737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de-DE" altLang="de-DE" b="1" dirty="0">
                <a:solidFill>
                  <a:srgbClr val="3366FF"/>
                </a:solidFill>
              </a:rPr>
              <a:t>Entscheide und gib falls möglich den schwarzen Zug </a:t>
            </a:r>
            <a:r>
              <a:rPr lang="de-DE" altLang="de-DE" b="1" dirty="0" smtClean="0">
                <a:solidFill>
                  <a:srgbClr val="3366FF"/>
                </a:solidFill>
              </a:rPr>
              <a:t>an.</a:t>
            </a:r>
            <a:endParaRPr lang="de-DE" altLang="de-DE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sensspiel-edv">
  <a:themeElements>
    <a:clrScheme name="">
      <a:dk1>
        <a:srgbClr val="333333"/>
      </a:dk1>
      <a:lt1>
        <a:srgbClr val="CA1E1E"/>
      </a:lt1>
      <a:dk2>
        <a:srgbClr val="004C2B"/>
      </a:dk2>
      <a:lt2>
        <a:srgbClr val="578963"/>
      </a:lt2>
      <a:accent1>
        <a:srgbClr val="FF33CC"/>
      </a:accent1>
      <a:accent2>
        <a:srgbClr val="AEE6E6"/>
      </a:accent2>
      <a:accent3>
        <a:srgbClr val="E1ABAB"/>
      </a:accent3>
      <a:accent4>
        <a:srgbClr val="2A2A2A"/>
      </a:accent4>
      <a:accent5>
        <a:srgbClr val="FFADE2"/>
      </a:accent5>
      <a:accent6>
        <a:srgbClr val="9DD0D0"/>
      </a:accent6>
      <a:hlink>
        <a:srgbClr val="2E8527"/>
      </a:hlink>
      <a:folHlink>
        <a:srgbClr val="D2AAD2"/>
      </a:folHlink>
    </a:clrScheme>
    <a:fontScheme name="wissensspiel-edv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 typeface="Monotype Sorts" pitchFamily="2" charset="2"/>
          <a:buChar char="§"/>
          <a:tabLst/>
          <a:defRPr kumimoji="1" lang="de-DE" altLang="de-DE" sz="3200" b="0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 typeface="Monotype Sorts" pitchFamily="2" charset="2"/>
          <a:buChar char="§"/>
          <a:tabLst/>
          <a:defRPr kumimoji="1" lang="de-DE" altLang="de-DE" sz="3200" b="0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wissensspiel-edv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ssensspiel-edv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ssensspiel-edv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578963"/>
    </a:dk1>
    <a:lt1>
      <a:srgbClr val="6699FF"/>
    </a:lt1>
    <a:dk2>
      <a:srgbClr val="CA1E1E"/>
    </a:dk2>
    <a:lt2>
      <a:srgbClr val="004C2B"/>
    </a:lt2>
    <a:accent1>
      <a:srgbClr val="FF33CC"/>
    </a:accent1>
    <a:accent2>
      <a:srgbClr val="AEE6E6"/>
    </a:accent2>
    <a:accent3>
      <a:srgbClr val="E1ABAB"/>
    </a:accent3>
    <a:accent4>
      <a:srgbClr val="5682DA"/>
    </a:accent4>
    <a:accent5>
      <a:srgbClr val="FFADE2"/>
    </a:accent5>
    <a:accent6>
      <a:srgbClr val="9DD0D0"/>
    </a:accent6>
    <a:hlink>
      <a:srgbClr val="2E8527"/>
    </a:hlink>
    <a:folHlink>
      <a:srgbClr val="D2AAD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578963"/>
    </a:dk1>
    <a:lt1>
      <a:srgbClr val="6699FF"/>
    </a:lt1>
    <a:dk2>
      <a:srgbClr val="CA1E1E"/>
    </a:dk2>
    <a:lt2>
      <a:srgbClr val="004C2B"/>
    </a:lt2>
    <a:accent1>
      <a:srgbClr val="FF33CC"/>
    </a:accent1>
    <a:accent2>
      <a:srgbClr val="AEE6E6"/>
    </a:accent2>
    <a:accent3>
      <a:srgbClr val="E1ABAB"/>
    </a:accent3>
    <a:accent4>
      <a:srgbClr val="5682DA"/>
    </a:accent4>
    <a:accent5>
      <a:srgbClr val="FFADE2"/>
    </a:accent5>
    <a:accent6>
      <a:srgbClr val="9DD0D0"/>
    </a:accent6>
    <a:hlink>
      <a:srgbClr val="2E8527"/>
    </a:hlink>
    <a:folHlink>
      <a:srgbClr val="D2AAD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wissensspiel-edv</Template>
  <TotalTime>0</TotalTime>
  <Words>1161</Words>
  <Application>Microsoft Office PowerPoint</Application>
  <PresentationFormat>Bildschirmpräsentation (4:3)</PresentationFormat>
  <Paragraphs>251</Paragraphs>
  <Slides>76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76</vt:i4>
      </vt:variant>
    </vt:vector>
  </HeadingPairs>
  <TitlesOfParts>
    <vt:vector size="83" baseType="lpstr">
      <vt:lpstr>Arial</vt:lpstr>
      <vt:lpstr>Comic Sans MS</vt:lpstr>
      <vt:lpstr>Monotype Sorts</vt:lpstr>
      <vt:lpstr>Times New Roman</vt:lpstr>
      <vt:lpstr>Verdana</vt:lpstr>
      <vt:lpstr>wissensspiel-edv</vt:lpstr>
      <vt:lpstr>Document</vt:lpstr>
      <vt:lpstr>PowerPoint-Präsentation</vt:lpstr>
      <vt:lpstr>PowerPoint-Präsentation</vt:lpstr>
      <vt:lpstr>Wissensquiz</vt:lpstr>
      <vt:lpstr>PowerPoint-Präsentation</vt:lpstr>
      <vt:lpstr>Frage:   Patt 5</vt:lpstr>
      <vt:lpstr> Frage:  Patt 5</vt:lpstr>
      <vt:lpstr>Lösung:  Patt 5</vt:lpstr>
      <vt:lpstr> Frage:  Patt 10</vt:lpstr>
      <vt:lpstr> Lösung:  Patt 10</vt:lpstr>
      <vt:lpstr> Frage:  Patt 20</vt:lpstr>
      <vt:lpstr>Frage   Patt 20</vt:lpstr>
      <vt:lpstr> Lösung:  Patt 20</vt:lpstr>
      <vt:lpstr> Frage:  Patt 50</vt:lpstr>
      <vt:lpstr> Frage:  Patt 50</vt:lpstr>
      <vt:lpstr> Lösung:  Patt 50</vt:lpstr>
      <vt:lpstr>Frage   Patt 100</vt:lpstr>
      <vt:lpstr> Lösung:  Patt 100</vt:lpstr>
      <vt:lpstr> Frage: Matt 5</vt:lpstr>
      <vt:lpstr> Lösung:  Matt 5</vt:lpstr>
      <vt:lpstr> Frage:  Matt 10</vt:lpstr>
      <vt:lpstr> Frage:  Matt 10</vt:lpstr>
      <vt:lpstr> Lösung:  Matt 10</vt:lpstr>
      <vt:lpstr> Frage:  Matt 20</vt:lpstr>
      <vt:lpstr> Frage:  Matt 20</vt:lpstr>
      <vt:lpstr> Lösung:  Matt 20</vt:lpstr>
      <vt:lpstr> Frage:  Matt 50</vt:lpstr>
      <vt:lpstr> Lösung:  Matt 50</vt:lpstr>
      <vt:lpstr> Frage:  Matt 100</vt:lpstr>
      <vt:lpstr>Frage   Matt 100</vt:lpstr>
      <vt:lpstr> Lösung:  Matt 100</vt:lpstr>
      <vt:lpstr> Frage: Angriff 5</vt:lpstr>
      <vt:lpstr> Lösung:  Angriff 5</vt:lpstr>
      <vt:lpstr> Frage:  Angriff 10</vt:lpstr>
      <vt:lpstr>Frage   Angriff 10</vt:lpstr>
      <vt:lpstr> Lösung:  Angriff 10</vt:lpstr>
      <vt:lpstr> Frage:  Angriff 20</vt:lpstr>
      <vt:lpstr> Lösung:  Angriff 20</vt:lpstr>
      <vt:lpstr>PowerPoint-Präsentation</vt:lpstr>
      <vt:lpstr> Frage:  Angriff 50</vt:lpstr>
      <vt:lpstr> Lösung:  Angriff 50</vt:lpstr>
      <vt:lpstr> Frage:  Angriff 100</vt:lpstr>
      <vt:lpstr> Frage:  Angriff 100</vt:lpstr>
      <vt:lpstr> Antwort:  Angriff 100</vt:lpstr>
      <vt:lpstr> Frage: Wert 5</vt:lpstr>
      <vt:lpstr> Lösung:  Wert 5</vt:lpstr>
      <vt:lpstr> Frage:  Wert 10</vt:lpstr>
      <vt:lpstr> Lösung:  Wert 10</vt:lpstr>
      <vt:lpstr> Frage:  Wert 20</vt:lpstr>
      <vt:lpstr> Frage:  Wert 50</vt:lpstr>
      <vt:lpstr> Frage:  Wert 50</vt:lpstr>
      <vt:lpstr> Lösung:  Wert 50</vt:lpstr>
      <vt:lpstr> Frage:  Wert 100</vt:lpstr>
      <vt:lpstr> Frage:  Wert 100</vt:lpstr>
      <vt:lpstr> Lösung:  Wert 100</vt:lpstr>
      <vt:lpstr> Frage:  Sport 5</vt:lpstr>
      <vt:lpstr> Frage:  Sport 5</vt:lpstr>
      <vt:lpstr> Lösung:  Sport 5</vt:lpstr>
      <vt:lpstr> Frage:  Sport 10</vt:lpstr>
      <vt:lpstr> Frage:  Sport 20</vt:lpstr>
      <vt:lpstr> Lösung:  Sport 20</vt:lpstr>
      <vt:lpstr> Frage:  Sport 50</vt:lpstr>
      <vt:lpstr> Frage:  Sport 50</vt:lpstr>
      <vt:lpstr> Lösung:  Sport 50</vt:lpstr>
      <vt:lpstr> Frage:  Sport 100</vt:lpstr>
      <vt:lpstr> Lösung:  Sport 100</vt:lpstr>
      <vt:lpstr> Frage: A-Z 5</vt:lpstr>
      <vt:lpstr> Frage: A-Z 10</vt:lpstr>
      <vt:lpstr> Lösung: A-Z 10</vt:lpstr>
      <vt:lpstr>Frage A-Z 20</vt:lpstr>
      <vt:lpstr>Lösung A-Z 20</vt:lpstr>
      <vt:lpstr> Frage: A-Z 50</vt:lpstr>
      <vt:lpstr> Frage: A-Z 50</vt:lpstr>
      <vt:lpstr> Lösung: A-Z 50</vt:lpstr>
      <vt:lpstr> Frage: A-Z 100</vt:lpstr>
      <vt:lpstr> Frage: A-Z 100</vt:lpstr>
      <vt:lpstr> Lösung: A-Z 100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>Chemikalien</dc:subject>
  <dc:creator>Schwickert</dc:creator>
  <cp:keywords/>
  <dc:description/>
  <cp:lastModifiedBy>schuch</cp:lastModifiedBy>
  <cp:revision>381</cp:revision>
  <cp:lastPrinted>2001-12-18T10:28:33Z</cp:lastPrinted>
  <dcterms:created xsi:type="dcterms:W3CDTF">2005-02-11T18:45:59Z</dcterms:created>
  <dcterms:modified xsi:type="dcterms:W3CDTF">2024-07-03T19:20:19Z</dcterms:modified>
</cp:coreProperties>
</file>